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5"/>
  </p:notesMasterIdLst>
  <p:sldIdLst>
    <p:sldId id="256" r:id="rId2"/>
    <p:sldId id="271" r:id="rId3"/>
    <p:sldId id="272" r:id="rId4"/>
    <p:sldId id="358" r:id="rId5"/>
    <p:sldId id="355" r:id="rId6"/>
    <p:sldId id="356" r:id="rId7"/>
    <p:sldId id="283" r:id="rId8"/>
    <p:sldId id="286" r:id="rId9"/>
    <p:sldId id="374" r:id="rId10"/>
    <p:sldId id="372" r:id="rId11"/>
    <p:sldId id="373" r:id="rId12"/>
    <p:sldId id="320" r:id="rId13"/>
    <p:sldId id="357" r:id="rId14"/>
    <p:sldId id="298" r:id="rId15"/>
    <p:sldId id="301" r:id="rId16"/>
    <p:sldId id="359" r:id="rId17"/>
    <p:sldId id="360" r:id="rId18"/>
    <p:sldId id="362" r:id="rId19"/>
    <p:sldId id="363" r:id="rId20"/>
    <p:sldId id="303" r:id="rId21"/>
    <p:sldId id="304" r:id="rId22"/>
    <p:sldId id="305" r:id="rId23"/>
    <p:sldId id="306" r:id="rId24"/>
    <p:sldId id="368" r:id="rId25"/>
    <p:sldId id="369" r:id="rId26"/>
    <p:sldId id="340" r:id="rId27"/>
    <p:sldId id="342" r:id="rId28"/>
    <p:sldId id="364" r:id="rId29"/>
    <p:sldId id="370" r:id="rId30"/>
    <p:sldId id="348" r:id="rId31"/>
    <p:sldId id="365" r:id="rId32"/>
    <p:sldId id="353" r:id="rId33"/>
    <p:sldId id="367"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F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1" autoAdjust="0"/>
    <p:restoredTop sz="94660"/>
  </p:normalViewPr>
  <p:slideViewPr>
    <p:cSldViewPr>
      <p:cViewPr>
        <p:scale>
          <a:sx n="84" d="100"/>
          <a:sy n="84" d="100"/>
        </p:scale>
        <p:origin x="-936" y="1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9E2F99-D339-405E-9858-06BD5C90DD23}" type="datetimeFigureOut">
              <a:rPr lang="ru-RU" smtClean="0"/>
              <a:pPr/>
              <a:t>17.12.2015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C1120D-635E-4AD0-B32E-F9558FD1361A}" type="slidenum">
              <a:rPr lang="ru-RU" smtClean="0"/>
              <a:pPr/>
              <a:t>‹#›</a:t>
            </a:fld>
            <a:endParaRPr lang="ru-RU"/>
          </a:p>
        </p:txBody>
      </p:sp>
    </p:spTree>
    <p:extLst>
      <p:ext uri="{BB962C8B-B14F-4D97-AF65-F5344CB8AC3E}">
        <p14:creationId xmlns:p14="http://schemas.microsoft.com/office/powerpoint/2010/main" val="565564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FCC1120D-635E-4AD0-B32E-F9558FD1361A}" type="slidenum">
              <a:rPr lang="ru-RU" smtClean="0"/>
              <a:pPr/>
              <a:t>2</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5931AC-4B3F-4137-AFC3-06BA7C6F4D60}" type="slidenum">
              <a:rPr lang="en-GB"/>
              <a:pPr/>
              <a:t>9</a:t>
            </a:fld>
            <a:endParaRPr lang="en-GB"/>
          </a:p>
        </p:txBody>
      </p:sp>
      <p:sp>
        <p:nvSpPr>
          <p:cNvPr id="224258" name="Rectangle 2"/>
          <p:cNvSpPr>
            <a:spLocks noGrp="1" noRot="1" noChangeAspect="1" noChangeArrowheads="1" noTextEdit="1"/>
          </p:cNvSpPr>
          <p:nvPr>
            <p:ph type="sldImg"/>
          </p:nvPr>
        </p:nvSpPr>
        <p:spPr>
          <a:xfrm>
            <a:off x="1143000" y="685800"/>
            <a:ext cx="4573588" cy="3429000"/>
          </a:xfrm>
          <a:ln/>
        </p:spPr>
      </p:sp>
      <p:sp>
        <p:nvSpPr>
          <p:cNvPr id="224259" name="Rectangle 3"/>
          <p:cNvSpPr>
            <a:spLocks noGrp="1" noChangeArrowheads="1"/>
          </p:cNvSpPr>
          <p:nvPr>
            <p:ph type="body" idx="1"/>
          </p:nvPr>
        </p:nvSpPr>
        <p:spPr>
          <a:xfrm>
            <a:off x="241841" y="4344607"/>
            <a:ext cx="6447993" cy="4113556"/>
          </a:xfrm>
          <a:noFill/>
          <a:ln/>
        </p:spPr>
        <p:txBody>
          <a:bodyPr lIns="93022" tIns="46511" rIns="93022" bIns="46511"/>
          <a:lstStyle/>
          <a:p>
            <a:r>
              <a:rPr lang="en-GB" b="1" dirty="0"/>
              <a:t>Cross-Regional RTAs (clicking instructions)</a:t>
            </a:r>
          </a:p>
          <a:p>
            <a:r>
              <a:rPr lang="en-GB" b="1" dirty="0"/>
              <a:t>Introduction: </a:t>
            </a:r>
            <a:r>
              <a:rPr lang="en-GB" dirty="0"/>
              <a:t>the map that you will see here builds upon the previous chart by providing a visual and detailed overview of cross-regional RTAs as of March 2004.  As in the previous chart it includes notified RTAs, those under negotiations and proposed.  Once again the figures are conservative meaning that only those RTAs for which information is founded have been included.</a:t>
            </a:r>
          </a:p>
          <a:p>
            <a:r>
              <a:rPr lang="en-GB" b="1" dirty="0"/>
              <a:t>Click – Notified RTAs: </a:t>
            </a:r>
            <a:r>
              <a:rPr lang="en-GB" dirty="0"/>
              <a:t>here we can see the leading players to date with respect to cross-regional RTAs (US, Chile, Mexico, the EC, EFTA and Singapore) – </a:t>
            </a:r>
            <a:r>
              <a:rPr lang="en-GB" b="1" dirty="0"/>
              <a:t>click again</a:t>
            </a:r>
            <a:endParaRPr lang="en-GB" dirty="0"/>
          </a:p>
          <a:p>
            <a:r>
              <a:rPr lang="en-GB" b="1" dirty="0"/>
              <a:t>Click – Under negotiations/signed: </a:t>
            </a:r>
            <a:r>
              <a:rPr lang="en-GB" dirty="0"/>
              <a:t>here we see that while the leading countries are reinforcing their network of cross-regional RTAs, other WTO Members are following suit (Canada, Japan, Korea, Australia, New Zealand, South Africa) – </a:t>
            </a:r>
            <a:r>
              <a:rPr lang="en-GB" b="1" dirty="0"/>
              <a:t>click again</a:t>
            </a:r>
            <a:r>
              <a:rPr lang="en-GB" dirty="0"/>
              <a:t> </a:t>
            </a:r>
            <a:endParaRPr lang="en-GB" b="1" dirty="0"/>
          </a:p>
          <a:p>
            <a:r>
              <a:rPr lang="en-GB" b="1" dirty="0"/>
              <a:t>Click – Proposed: </a:t>
            </a:r>
            <a:r>
              <a:rPr lang="en-GB" dirty="0"/>
              <a:t>here we see yet more countries joining in (Thailand, India, MERCOSUR)</a:t>
            </a:r>
          </a:p>
          <a:p>
            <a:r>
              <a:rPr lang="en-GB" b="1" dirty="0"/>
              <a:t>Click</a:t>
            </a:r>
            <a:r>
              <a:rPr lang="en-GB" dirty="0"/>
              <a:t>: Comments</a:t>
            </a:r>
            <a:endParaRPr lang="en-GB" b="1" dirty="0"/>
          </a:p>
          <a:p>
            <a:r>
              <a:rPr lang="en-GB" dirty="0"/>
              <a:t> This map gives a sense of the growing number of RTAs which criss-cross the globe creating increasingly complicated networks with overlapping membership.</a:t>
            </a:r>
          </a:p>
          <a:p>
            <a:r>
              <a:rPr lang="en-GB" dirty="0"/>
              <a:t> It also points to the development of North-South and South-South RTAs</a:t>
            </a:r>
          </a:p>
          <a:p>
            <a:endParaRPr lang="en-GB" b="1"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F03359-0CB6-49F8-A05E-8F1D0AE11764}" type="slidenum">
              <a:rPr lang="ko-KR" altLang="en-GB"/>
              <a:pPr/>
              <a:t>20</a:t>
            </a:fld>
            <a:endParaRPr lang="en-GB" altLang="ko-KR"/>
          </a:p>
        </p:txBody>
      </p:sp>
      <p:sp>
        <p:nvSpPr>
          <p:cNvPr id="484354" name="Rectangle 2"/>
          <p:cNvSpPr>
            <a:spLocks noGrp="1" noRot="1" noChangeAspect="1" noChangeArrowheads="1" noTextEdit="1"/>
          </p:cNvSpPr>
          <p:nvPr>
            <p:ph type="sldImg"/>
          </p:nvPr>
        </p:nvSpPr>
        <p:spPr>
          <a:ln/>
        </p:spPr>
      </p:sp>
      <p:sp>
        <p:nvSpPr>
          <p:cNvPr id="484356" name="Rectangle 4"/>
          <p:cNvSpPr>
            <a:spLocks noGrp="1" noChangeArrowheads="1"/>
          </p:cNvSpPr>
          <p:nvPr>
            <p:ph type="body" idx="1"/>
          </p:nvPr>
        </p:nvSpPr>
        <p:spPr/>
        <p:txBody>
          <a:bodyPr/>
          <a:lstStyle/>
          <a:p>
            <a:endParaRPr lang="ko-KR" altLang="en-GB">
              <a:ea typeface="굴림" pitchFamily="50" charset="-127"/>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D5D8F4-7B72-43E3-A11E-BE24F5DAAF2D}" type="slidenum">
              <a:rPr lang="ko-KR" altLang="en-GB"/>
              <a:pPr/>
              <a:t>21</a:t>
            </a:fld>
            <a:endParaRPr lang="en-GB" altLang="ko-KR"/>
          </a:p>
        </p:txBody>
      </p:sp>
      <p:sp>
        <p:nvSpPr>
          <p:cNvPr id="506882" name="Rectangle 2"/>
          <p:cNvSpPr>
            <a:spLocks noGrp="1" noRot="1" noChangeAspect="1" noChangeArrowheads="1" noTextEdit="1"/>
          </p:cNvSpPr>
          <p:nvPr>
            <p:ph type="sldImg"/>
          </p:nvPr>
        </p:nvSpPr>
        <p:spPr>
          <a:ln/>
        </p:spPr>
      </p:sp>
      <p:sp>
        <p:nvSpPr>
          <p:cNvPr id="506884" name="Rectangle 4"/>
          <p:cNvSpPr>
            <a:spLocks noGrp="1" noChangeArrowheads="1"/>
          </p:cNvSpPr>
          <p:nvPr>
            <p:ph type="body" idx="1"/>
          </p:nvPr>
        </p:nvSpPr>
        <p:spPr/>
        <p:txBody>
          <a:bodyPr/>
          <a:lstStyle/>
          <a:p>
            <a:endParaRPr lang="en-GB" altLang="ko-KR">
              <a:ea typeface="굴림" pitchFamily="50" charset="-127"/>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8A56FA-F3BD-4CD6-8C49-4685D2075B25}" type="slidenum">
              <a:rPr lang="ko-KR" altLang="en-GB"/>
              <a:pPr/>
              <a:t>22</a:t>
            </a:fld>
            <a:endParaRPr lang="en-GB" altLang="ko-KR"/>
          </a:p>
        </p:txBody>
      </p:sp>
      <p:sp>
        <p:nvSpPr>
          <p:cNvPr id="610306" name="Rectangle 2"/>
          <p:cNvSpPr>
            <a:spLocks noGrp="1" noRot="1" noChangeAspect="1" noChangeArrowheads="1" noTextEdit="1"/>
          </p:cNvSpPr>
          <p:nvPr>
            <p:ph type="sldImg"/>
          </p:nvPr>
        </p:nvSpPr>
        <p:spPr>
          <a:ln/>
        </p:spPr>
      </p:sp>
      <p:sp>
        <p:nvSpPr>
          <p:cNvPr id="610308" name="Rectangle 4"/>
          <p:cNvSpPr>
            <a:spLocks noGrp="1" noChangeArrowheads="1"/>
          </p:cNvSpPr>
          <p:nvPr>
            <p:ph type="body" idx="1"/>
          </p:nvPr>
        </p:nvSpPr>
        <p:spPr/>
        <p:txBody>
          <a:bodyPr/>
          <a:lstStyle/>
          <a:p>
            <a:endParaRPr lang="en-GB" altLang="ko-KR">
              <a:ea typeface="굴림" pitchFamily="50" charset="-127"/>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8707AF-2FD9-40DF-9FF2-8E3A961150C7}" type="slidenum">
              <a:rPr lang="ko-KR" altLang="en-GB"/>
              <a:pPr/>
              <a:t>23</a:t>
            </a:fld>
            <a:endParaRPr lang="en-GB" altLang="ko-KR"/>
          </a:p>
        </p:txBody>
      </p:sp>
      <p:sp>
        <p:nvSpPr>
          <p:cNvPr id="486402" name="Rectangle 2"/>
          <p:cNvSpPr>
            <a:spLocks noGrp="1" noRot="1" noChangeAspect="1" noChangeArrowheads="1" noTextEdit="1"/>
          </p:cNvSpPr>
          <p:nvPr>
            <p:ph type="sldImg"/>
          </p:nvPr>
        </p:nvSpPr>
        <p:spPr>
          <a:ln/>
        </p:spPr>
      </p:sp>
      <p:sp>
        <p:nvSpPr>
          <p:cNvPr id="486404" name="Rectangle 4"/>
          <p:cNvSpPr>
            <a:spLocks noGrp="1" noChangeArrowheads="1"/>
          </p:cNvSpPr>
          <p:nvPr>
            <p:ph type="body" idx="1"/>
          </p:nvPr>
        </p:nvSpPr>
        <p:spPr/>
        <p:txBody>
          <a:bodyPr/>
          <a:lstStyle/>
          <a:p>
            <a:endParaRPr lang="ko-KR" altLang="en-GB" dirty="0">
              <a:ea typeface="굴림" pitchFamily="50" charset="-127"/>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FCC1120D-635E-4AD0-B32E-F9558FD1361A}" type="slidenum">
              <a:rPr lang="ru-RU" smtClean="0"/>
              <a:pPr/>
              <a:t>32</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D8BD707-D9CF-40AE-B4C6-C98DA3205C09}" type="datetimeFigureOut">
              <a:rPr lang="en-US" smtClean="0"/>
              <a:pPr/>
              <a:t>12/17/2015</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D8BD707-D9CF-40AE-B4C6-C98DA3205C09}" type="datetimeFigureOut">
              <a:rPr lang="en-US" smtClean="0"/>
              <a:pPr/>
              <a:t>12/17/2015</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D8BD707-D9CF-40AE-B4C6-C98DA3205C09}" type="datetimeFigureOut">
              <a:rPr lang="en-US" smtClean="0"/>
              <a:pPr/>
              <a:t>12/17/2015</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D8BD707-D9CF-40AE-B4C6-C98DA3205C09}" type="datetimeFigureOut">
              <a:rPr lang="en-US" smtClean="0"/>
              <a:pPr/>
              <a:t>12/17/2015</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D8BD707-D9CF-40AE-B4C6-C98DA3205C09}" type="datetimeFigureOut">
              <a:rPr lang="en-US" smtClean="0"/>
              <a:pPr/>
              <a:t>12/17/2015</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D8BD707-D9CF-40AE-B4C6-C98DA3205C09}" type="datetimeFigureOut">
              <a:rPr lang="en-US" smtClean="0"/>
              <a:pPr/>
              <a:t>12/17/2015</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D8BD707-D9CF-40AE-B4C6-C98DA3205C09}" type="datetimeFigureOut">
              <a:rPr lang="en-US" smtClean="0"/>
              <a:pPr/>
              <a:t>12/17/2015</a:t>
            </a:fld>
            <a:endParaRPr lang="en-US"/>
          </a:p>
        </p:txBody>
      </p:sp>
      <p:sp>
        <p:nvSpPr>
          <p:cNvPr id="8" name="Нижний колонтитул 7"/>
          <p:cNvSpPr>
            <a:spLocks noGrp="1"/>
          </p:cNvSpPr>
          <p:nvPr>
            <p:ph type="ftr" sz="quarter" idx="11"/>
          </p:nvPr>
        </p:nvSpPr>
        <p:spPr/>
        <p:txBody>
          <a:bodyPr/>
          <a:lstStyle/>
          <a:p>
            <a:endParaRPr lang="en-US"/>
          </a:p>
        </p:txBody>
      </p:sp>
      <p:sp>
        <p:nvSpPr>
          <p:cNvPr id="9" name="Номер слайда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D8BD707-D9CF-40AE-B4C6-C98DA3205C09}" type="datetimeFigureOut">
              <a:rPr lang="en-US" smtClean="0"/>
              <a:pPr/>
              <a:t>12/17/2015</a:t>
            </a:fld>
            <a:endParaRPr lang="en-US"/>
          </a:p>
        </p:txBody>
      </p:sp>
      <p:sp>
        <p:nvSpPr>
          <p:cNvPr id="4" name="Нижний колонтитул 3"/>
          <p:cNvSpPr>
            <a:spLocks noGrp="1"/>
          </p:cNvSpPr>
          <p:nvPr>
            <p:ph type="ftr" sz="quarter" idx="11"/>
          </p:nvPr>
        </p:nvSpPr>
        <p:spPr/>
        <p:txBody>
          <a:bodyPr/>
          <a:lstStyle/>
          <a:p>
            <a:endParaRPr lang="en-US"/>
          </a:p>
        </p:txBody>
      </p:sp>
      <p:sp>
        <p:nvSpPr>
          <p:cNvPr id="5" name="Номер слайда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D8BD707-D9CF-40AE-B4C6-C98DA3205C09}" type="datetimeFigureOut">
              <a:rPr lang="en-US" smtClean="0"/>
              <a:pPr/>
              <a:t>12/17/2015</a:t>
            </a:fld>
            <a:endParaRPr lang="en-US"/>
          </a:p>
        </p:txBody>
      </p:sp>
      <p:sp>
        <p:nvSpPr>
          <p:cNvPr id="3" name="Нижний колонтитул 2"/>
          <p:cNvSpPr>
            <a:spLocks noGrp="1"/>
          </p:cNvSpPr>
          <p:nvPr>
            <p:ph type="ftr" sz="quarter" idx="11"/>
          </p:nvPr>
        </p:nvSpPr>
        <p:spPr/>
        <p:txBody>
          <a:bodyPr/>
          <a:lstStyle/>
          <a:p>
            <a:endParaRPr lang="en-US"/>
          </a:p>
        </p:txBody>
      </p:sp>
      <p:sp>
        <p:nvSpPr>
          <p:cNvPr id="4" name="Номер слайда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D8BD707-D9CF-40AE-B4C6-C98DA3205C09}" type="datetimeFigureOut">
              <a:rPr lang="en-US" smtClean="0"/>
              <a:pPr/>
              <a:t>12/17/2015</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D8BD707-D9CF-40AE-B4C6-C98DA3205C09}" type="datetimeFigureOut">
              <a:rPr lang="en-US" smtClean="0"/>
              <a:pPr/>
              <a:t>12/17/2015</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12/17/2015</a:t>
            </a:fld>
            <a:endParaRPr lang="en-US"/>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ru-RU" b="1" dirty="0" smtClean="0"/>
              <a:t>Региональные торговые соглашения</a:t>
            </a:r>
            <a:endParaRPr lang="ru-RU" b="1" dirty="0"/>
          </a:p>
        </p:txBody>
      </p:sp>
      <p:sp>
        <p:nvSpPr>
          <p:cNvPr id="3" name="Подзаголовок 2"/>
          <p:cNvSpPr>
            <a:spLocks noGrp="1"/>
          </p:cNvSpPr>
          <p:nvPr>
            <p:ph type="subTitle" idx="1"/>
          </p:nvPr>
        </p:nvSpPr>
        <p:spPr/>
        <p:txBody>
          <a:bodyPr/>
          <a:lstStyle/>
          <a:p>
            <a:pPr algn="r"/>
            <a:r>
              <a:rPr lang="ru-RU" dirty="0" smtClean="0">
                <a:solidFill>
                  <a:schemeClr val="accent3">
                    <a:lumMod val="50000"/>
                  </a:schemeClr>
                </a:solidFill>
              </a:rPr>
              <a:t>Институт торговой политики </a:t>
            </a:r>
          </a:p>
          <a:p>
            <a:pPr algn="r"/>
            <a:r>
              <a:rPr lang="ru-RU" smtClean="0">
                <a:solidFill>
                  <a:schemeClr val="accent3">
                    <a:lumMod val="50000"/>
                  </a:schemeClr>
                </a:solidFill>
              </a:rPr>
              <a:t>НИУ ВШЭ</a:t>
            </a:r>
            <a:endParaRPr lang="ru-RU" dirty="0" smtClean="0">
              <a:solidFill>
                <a:schemeClr val="accent3">
                  <a:lumMod val="5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dirty="0" smtClean="0"/>
              <a:t>Перспективы регионализма</a:t>
            </a:r>
            <a:endParaRPr lang="ru-RU" dirty="0"/>
          </a:p>
        </p:txBody>
      </p:sp>
      <p:sp>
        <p:nvSpPr>
          <p:cNvPr id="3" name="Содержимое 2"/>
          <p:cNvSpPr>
            <a:spLocks noGrp="1"/>
          </p:cNvSpPr>
          <p:nvPr>
            <p:ph idx="1"/>
          </p:nvPr>
        </p:nvSpPr>
        <p:spPr/>
        <p:txBody>
          <a:bodyPr>
            <a:normAutofit fontScale="92500" lnSpcReduction="20000"/>
          </a:bodyPr>
          <a:lstStyle/>
          <a:p>
            <a:r>
              <a:rPr lang="ru-RU" i="1" dirty="0" smtClean="0"/>
              <a:t>Регионализм </a:t>
            </a:r>
            <a:r>
              <a:rPr lang="ru-RU" dirty="0" smtClean="0"/>
              <a:t>в классическом формате уходит в прошлое </a:t>
            </a:r>
          </a:p>
          <a:p>
            <a:r>
              <a:rPr lang="ru-RU" dirty="0" smtClean="0"/>
              <a:t>  Преимущества открытой торговли обеспечивают эффективное использование ресурсов</a:t>
            </a:r>
          </a:p>
          <a:p>
            <a:r>
              <a:rPr lang="ru-RU" dirty="0" smtClean="0"/>
              <a:t>  Главный лоббист открытой торговли – транснациональный бизнес</a:t>
            </a:r>
          </a:p>
          <a:p>
            <a:r>
              <a:rPr lang="ru-RU" dirty="0" smtClean="0"/>
              <a:t>  Переход от вертикального интеграционного строительства к системе горизонтальных обязательств ВТО</a:t>
            </a:r>
          </a:p>
          <a:p>
            <a:pPr>
              <a:buNone/>
            </a:pPr>
            <a:r>
              <a:rPr lang="ru-RU" dirty="0" smtClean="0"/>
              <a:t> </a:t>
            </a:r>
          </a:p>
          <a:p>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dirty="0" smtClean="0"/>
              <a:t>Перспективы регионализма</a:t>
            </a:r>
            <a:endParaRPr lang="ru-RU" dirty="0"/>
          </a:p>
        </p:txBody>
      </p:sp>
      <p:sp>
        <p:nvSpPr>
          <p:cNvPr id="3" name="Содержимое 2"/>
          <p:cNvSpPr>
            <a:spLocks noGrp="1"/>
          </p:cNvSpPr>
          <p:nvPr>
            <p:ph idx="1"/>
          </p:nvPr>
        </p:nvSpPr>
        <p:spPr/>
        <p:txBody>
          <a:bodyPr>
            <a:normAutofit fontScale="92500" lnSpcReduction="20000"/>
          </a:bodyPr>
          <a:lstStyle/>
          <a:p>
            <a:pPr>
              <a:buNone/>
            </a:pPr>
            <a:endParaRPr lang="ru-RU" sz="2400" dirty="0" smtClean="0"/>
          </a:p>
          <a:p>
            <a:pPr>
              <a:buNone/>
            </a:pPr>
            <a:endParaRPr lang="ru-RU" sz="2400" dirty="0" smtClean="0"/>
          </a:p>
          <a:p>
            <a:pPr>
              <a:buNone/>
            </a:pPr>
            <a:endParaRPr lang="ru-RU" sz="2400" dirty="0" smtClean="0"/>
          </a:p>
          <a:p>
            <a:pPr>
              <a:buNone/>
            </a:pPr>
            <a:endParaRPr lang="ru-RU" sz="2400" dirty="0" smtClean="0"/>
          </a:p>
          <a:p>
            <a:pPr>
              <a:buNone/>
            </a:pPr>
            <a:endParaRPr lang="ru-RU" sz="2400" dirty="0" smtClean="0"/>
          </a:p>
          <a:p>
            <a:pPr marL="457200" indent="-457200">
              <a:buAutoNum type="arabicPeriod"/>
            </a:pPr>
            <a:r>
              <a:rPr lang="ru-RU" sz="2400" dirty="0" smtClean="0"/>
              <a:t>Структурирование торгово-политических отношений внутри торговых блоков на более широких региональных экономических пространствах</a:t>
            </a:r>
            <a:r>
              <a:rPr lang="en-US" sz="2400" dirty="0" smtClean="0"/>
              <a:t>    </a:t>
            </a:r>
            <a:r>
              <a:rPr lang="ru-RU" sz="2400" dirty="0" smtClean="0"/>
              <a:t> интегрированные </a:t>
            </a:r>
            <a:r>
              <a:rPr lang="ru-RU" sz="2400" dirty="0" err="1" smtClean="0"/>
              <a:t>мегапространства</a:t>
            </a:r>
            <a:r>
              <a:rPr lang="ru-RU" sz="2400" dirty="0" smtClean="0"/>
              <a:t> </a:t>
            </a:r>
            <a:r>
              <a:rPr lang="en-US" sz="2400" dirty="0" smtClean="0"/>
              <a:t>     </a:t>
            </a:r>
            <a:r>
              <a:rPr lang="ru-RU" sz="2400" dirty="0" smtClean="0"/>
              <a:t>в некую новую целостность.</a:t>
            </a:r>
            <a:endParaRPr lang="en-US" sz="2400" dirty="0" smtClean="0"/>
          </a:p>
          <a:p>
            <a:pPr marL="457200" indent="-457200">
              <a:buAutoNum type="arabicPeriod"/>
            </a:pPr>
            <a:r>
              <a:rPr lang="ru-RU" sz="2400" dirty="0" smtClean="0"/>
              <a:t>Активное включение ВТО совместно с РТС в процесс достраивания многосторонней торговой системы, выработки новых принципов и правил ее функционирования, обеспечивающих перевод сотен двусторонних преференциальных режимов в универсальные многосторонние форматы.</a:t>
            </a:r>
            <a:endParaRPr lang="ru-RU" sz="2400" dirty="0"/>
          </a:p>
        </p:txBody>
      </p:sp>
      <p:sp>
        <p:nvSpPr>
          <p:cNvPr id="4" name="Овал 3"/>
          <p:cNvSpPr/>
          <p:nvPr/>
        </p:nvSpPr>
        <p:spPr>
          <a:xfrm>
            <a:off x="533400" y="1752600"/>
            <a:ext cx="3124200"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t>Регионализм</a:t>
            </a:r>
            <a:r>
              <a:rPr lang="ru-RU" dirty="0" smtClean="0"/>
              <a:t> </a:t>
            </a:r>
            <a:endParaRPr lang="ru-RU" dirty="0"/>
          </a:p>
        </p:txBody>
      </p:sp>
      <p:sp>
        <p:nvSpPr>
          <p:cNvPr id="5" name="Овал 4"/>
          <p:cNvSpPr/>
          <p:nvPr/>
        </p:nvSpPr>
        <p:spPr>
          <a:xfrm>
            <a:off x="4648200" y="1676400"/>
            <a:ext cx="3810000"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400" b="1" dirty="0" smtClean="0"/>
              <a:t>Новая многосторонность</a:t>
            </a:r>
            <a:endParaRPr lang="ru-RU" sz="2400" b="1" dirty="0"/>
          </a:p>
        </p:txBody>
      </p:sp>
      <p:cxnSp>
        <p:nvCxnSpPr>
          <p:cNvPr id="7" name="Скругленная соединительная линия 6"/>
          <p:cNvCxnSpPr/>
          <p:nvPr/>
        </p:nvCxnSpPr>
        <p:spPr>
          <a:xfrm>
            <a:off x="3124200" y="1828800"/>
            <a:ext cx="1905000" cy="914400"/>
          </a:xfrm>
          <a:prstGeom prst="curvedConnector3">
            <a:avLst>
              <a:gd name="adj1" fmla="val 50000"/>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p:cNvCxnSpPr/>
          <p:nvPr/>
        </p:nvCxnSpPr>
        <p:spPr>
          <a:xfrm>
            <a:off x="3200400" y="4267200"/>
            <a:ext cx="228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p:nvPr/>
        </p:nvCxnSpPr>
        <p:spPr>
          <a:xfrm>
            <a:off x="4648200" y="3962400"/>
            <a:ext cx="228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dirty="0" smtClean="0"/>
              <a:t>ВТО и РТС: соотношение «правовых сил»</a:t>
            </a:r>
            <a:endParaRPr lang="ru-RU" sz="2800" dirty="0"/>
          </a:p>
        </p:txBody>
      </p:sp>
      <p:sp>
        <p:nvSpPr>
          <p:cNvPr id="3" name="Содержимое 2"/>
          <p:cNvSpPr>
            <a:spLocks noGrp="1"/>
          </p:cNvSpPr>
          <p:nvPr>
            <p:ph idx="1"/>
          </p:nvPr>
        </p:nvSpPr>
        <p:spPr/>
        <p:txBody>
          <a:bodyPr>
            <a:normAutofit fontScale="92500" lnSpcReduction="10000"/>
          </a:bodyPr>
          <a:lstStyle/>
          <a:p>
            <a:r>
              <a:rPr lang="ru-RU" dirty="0" smtClean="0"/>
              <a:t>РТС, заключаемые в целях обеспечения  торгово-экономического режима более льготного для стран-участниц, чем для других стран, нарушают один из основных принципов ВТО – режим наибольшего благоприятствования.</a:t>
            </a:r>
          </a:p>
          <a:p>
            <a:r>
              <a:rPr lang="ru-RU" dirty="0" smtClean="0"/>
              <a:t>Чтобы избежать правовой коллизии, соглашение ГАТТ квалифицирует РТС как исключение из многосторонних торговых правил.</a:t>
            </a:r>
          </a:p>
          <a:p>
            <a:endParaRPr lang="ru-RU" dirty="0"/>
          </a:p>
        </p:txBody>
      </p:sp>
      <p:pic>
        <p:nvPicPr>
          <p:cNvPr id="4" name="Picture 4"/>
          <p:cNvPicPr>
            <a:picLocks noChangeAspect="1" noChangeArrowheads="1"/>
          </p:cNvPicPr>
          <p:nvPr/>
        </p:nvPicPr>
        <p:blipFill>
          <a:blip r:embed="rId2" cstate="print"/>
          <a:srcRect/>
          <a:stretch>
            <a:fillRect/>
          </a:stretch>
        </p:blipFill>
        <p:spPr bwMode="auto">
          <a:xfrm>
            <a:off x="7391400" y="3276600"/>
            <a:ext cx="1600200" cy="154234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lvl="0" fontAlgn="base">
              <a:spcAft>
                <a:spcPct val="0"/>
              </a:spcAft>
            </a:pPr>
            <a:r>
              <a:rPr lang="ru-RU" dirty="0" smtClean="0"/>
              <a:t>Основные положения ВТО,</a:t>
            </a:r>
            <a:br>
              <a:rPr lang="ru-RU" dirty="0" smtClean="0"/>
            </a:br>
            <a:r>
              <a:rPr lang="ru-RU" dirty="0" smtClean="0"/>
              <a:t> разрешающие создание РТС</a:t>
            </a:r>
            <a:br>
              <a:rPr lang="ru-RU" dirty="0" smtClean="0"/>
            </a:br>
            <a:endParaRPr lang="ru-RU" dirty="0"/>
          </a:p>
        </p:txBody>
      </p:sp>
      <p:graphicFrame>
        <p:nvGraphicFramePr>
          <p:cNvPr id="4" name="Таблица 3"/>
          <p:cNvGraphicFramePr>
            <a:graphicFrameLocks noGrp="1"/>
          </p:cNvGraphicFramePr>
          <p:nvPr/>
        </p:nvGraphicFramePr>
        <p:xfrm>
          <a:off x="381000" y="1611391"/>
          <a:ext cx="8382000" cy="4621769"/>
        </p:xfrm>
        <a:graphic>
          <a:graphicData uri="http://schemas.openxmlformats.org/drawingml/2006/table">
            <a:tbl>
              <a:tblPr/>
              <a:tblGrid>
                <a:gridCol w="2494643"/>
                <a:gridCol w="5887357"/>
              </a:tblGrid>
              <a:tr h="1208009">
                <a:tc rowSpan="2">
                  <a:txBody>
                    <a:bodyPr/>
                    <a:lstStyle/>
                    <a:p>
                      <a:pPr>
                        <a:spcAft>
                          <a:spcPts val="0"/>
                        </a:spcAft>
                      </a:pPr>
                      <a:r>
                        <a:rPr lang="ru-RU" sz="2800" dirty="0" smtClean="0">
                          <a:latin typeface="Calibri"/>
                          <a:ea typeface="Times New Roman"/>
                          <a:cs typeface="Arial"/>
                        </a:rPr>
                        <a:t>Торговля</a:t>
                      </a:r>
                      <a:r>
                        <a:rPr lang="ru-RU" sz="2800" baseline="0" dirty="0" smtClean="0">
                          <a:latin typeface="Calibri"/>
                          <a:ea typeface="Times New Roman"/>
                          <a:cs typeface="Arial"/>
                        </a:rPr>
                        <a:t> товарами</a:t>
                      </a:r>
                      <a:endParaRPr lang="ru-RU" sz="2800" dirty="0">
                        <a:latin typeface="Calibri"/>
                        <a:ea typeface="Times New Roman"/>
                        <a:cs typeface="Arial"/>
                      </a:endParaRPr>
                    </a:p>
                  </a:txBody>
                  <a:tcPr marL="67685" marR="676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spcAft>
                          <a:spcPts val="0"/>
                        </a:spcAft>
                      </a:pPr>
                      <a:r>
                        <a:rPr lang="ru-RU" sz="2800" dirty="0">
                          <a:solidFill>
                            <a:srgbClr val="000000"/>
                          </a:solidFill>
                          <a:latin typeface="Times New Roman"/>
                          <a:ea typeface="Times New Roman"/>
                          <a:cs typeface="Arial"/>
                        </a:rPr>
                        <a:t>Текст ГАТТ Ст. XXIV</a:t>
                      </a:r>
                      <a:endParaRPr lang="ru-RU" sz="2800" dirty="0">
                        <a:latin typeface="Calibri"/>
                        <a:ea typeface="Times New Roman"/>
                        <a:cs typeface="Arial"/>
                      </a:endParaRPr>
                    </a:p>
                  </a:txBody>
                  <a:tcPr marL="67685" marR="676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2340114">
                <a:tc vMerge="1">
                  <a:txBody>
                    <a:bodyPr/>
                    <a:lstStyle/>
                    <a:p>
                      <a:pPr>
                        <a:spcAft>
                          <a:spcPts val="0"/>
                        </a:spcAft>
                      </a:pPr>
                      <a:endParaRPr lang="ru-RU" sz="1200" dirty="0">
                        <a:latin typeface="Calibri"/>
                        <a:ea typeface="Times New Roman"/>
                        <a:cs typeface="Arial"/>
                      </a:endParaRPr>
                    </a:p>
                  </a:txBody>
                  <a:tcPr marL="67685" marR="676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spcAft>
                          <a:spcPts val="0"/>
                        </a:spcAft>
                      </a:pPr>
                      <a:r>
                        <a:rPr lang="ru-RU" sz="2800" dirty="0">
                          <a:solidFill>
                            <a:srgbClr val="000000"/>
                          </a:solidFill>
                          <a:latin typeface="Times New Roman"/>
                          <a:ea typeface="Times New Roman"/>
                          <a:cs typeface="Arial"/>
                        </a:rPr>
                        <a:t>Развязывающая оговорка</a:t>
                      </a:r>
                      <a:r>
                        <a:rPr lang="en-US" sz="2800" dirty="0">
                          <a:solidFill>
                            <a:srgbClr val="000000"/>
                          </a:solidFill>
                          <a:latin typeface="Times New Roman"/>
                          <a:ea typeface="Times New Roman"/>
                          <a:cs typeface="Arial"/>
                        </a:rPr>
                        <a:t> (Differential and More </a:t>
                      </a:r>
                      <a:r>
                        <a:rPr lang="en-US" sz="2800" dirty="0" err="1">
                          <a:solidFill>
                            <a:srgbClr val="000000"/>
                          </a:solidFill>
                          <a:latin typeface="Times New Roman"/>
                          <a:ea typeface="Times New Roman"/>
                          <a:cs typeface="Arial"/>
                        </a:rPr>
                        <a:t>Favourable</a:t>
                      </a:r>
                      <a:r>
                        <a:rPr lang="en-US" sz="2800" dirty="0">
                          <a:solidFill>
                            <a:srgbClr val="000000"/>
                          </a:solidFill>
                          <a:latin typeface="Times New Roman"/>
                          <a:ea typeface="Times New Roman"/>
                          <a:cs typeface="Arial"/>
                        </a:rPr>
                        <a:t> Treatment, Reciprocity and Fuller Participation of Developing Countries - Decision of 28 November 1979 (Enabling Clause - L/4903) </a:t>
                      </a:r>
                      <a:endParaRPr lang="ru-RU" sz="2800" dirty="0">
                        <a:latin typeface="Calibri"/>
                        <a:ea typeface="Times New Roman"/>
                        <a:cs typeface="Arial"/>
                      </a:endParaRPr>
                    </a:p>
                  </a:txBody>
                  <a:tcPr marL="67685" marR="676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780038">
                <a:tc>
                  <a:txBody>
                    <a:bodyPr/>
                    <a:lstStyle/>
                    <a:p>
                      <a:pPr>
                        <a:spcAft>
                          <a:spcPts val="0"/>
                        </a:spcAft>
                      </a:pPr>
                      <a:r>
                        <a:rPr lang="ru-RU" sz="2800" dirty="0" smtClean="0">
                          <a:latin typeface="Calibri"/>
                          <a:ea typeface="Times New Roman"/>
                          <a:cs typeface="Arial"/>
                        </a:rPr>
                        <a:t>Торговля услугами</a:t>
                      </a:r>
                      <a:endParaRPr lang="ru-RU" sz="2800" dirty="0">
                        <a:latin typeface="Calibri"/>
                        <a:ea typeface="Times New Roman"/>
                        <a:cs typeface="Arial"/>
                      </a:endParaRPr>
                    </a:p>
                  </a:txBody>
                  <a:tcPr marL="67685" marR="676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a:txBody>
                    <a:bodyPr/>
                    <a:lstStyle/>
                    <a:p>
                      <a:pPr>
                        <a:spcAft>
                          <a:spcPts val="0"/>
                        </a:spcAft>
                      </a:pPr>
                      <a:r>
                        <a:rPr lang="en-US" sz="2800" dirty="0" err="1">
                          <a:solidFill>
                            <a:srgbClr val="000000"/>
                          </a:solidFill>
                          <a:latin typeface="Times New Roman"/>
                          <a:ea typeface="Times New Roman"/>
                          <a:cs typeface="Arial"/>
                        </a:rPr>
                        <a:t>Tекст</a:t>
                      </a:r>
                      <a:r>
                        <a:rPr lang="en-US" sz="2800" dirty="0">
                          <a:solidFill>
                            <a:srgbClr val="000000"/>
                          </a:solidFill>
                          <a:latin typeface="Times New Roman"/>
                          <a:ea typeface="Times New Roman"/>
                          <a:cs typeface="Arial"/>
                        </a:rPr>
                        <a:t> ГАТС </a:t>
                      </a:r>
                      <a:r>
                        <a:rPr lang="en-US" sz="2800" dirty="0" err="1">
                          <a:solidFill>
                            <a:srgbClr val="000000"/>
                          </a:solidFill>
                          <a:latin typeface="Times New Roman"/>
                          <a:ea typeface="Times New Roman"/>
                          <a:cs typeface="Arial"/>
                        </a:rPr>
                        <a:t>Ст</a:t>
                      </a:r>
                      <a:r>
                        <a:rPr lang="en-US" sz="2800" dirty="0">
                          <a:solidFill>
                            <a:srgbClr val="000000"/>
                          </a:solidFill>
                          <a:latin typeface="Times New Roman"/>
                          <a:ea typeface="Times New Roman"/>
                          <a:cs typeface="Arial"/>
                        </a:rPr>
                        <a:t>. V  </a:t>
                      </a:r>
                      <a:endParaRPr lang="ru-RU" sz="2800" dirty="0">
                        <a:latin typeface="Calibri"/>
                        <a:ea typeface="Times New Roman"/>
                        <a:cs typeface="Arial"/>
                      </a:endParaRPr>
                    </a:p>
                  </a:txBody>
                  <a:tcPr marL="67685" marR="676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ВТО: регулирование РСТ по товарам</a:t>
            </a:r>
            <a:endParaRPr lang="ru-RU" dirty="0"/>
          </a:p>
        </p:txBody>
      </p:sp>
      <p:sp>
        <p:nvSpPr>
          <p:cNvPr id="3" name="Содержимое 2"/>
          <p:cNvSpPr>
            <a:spLocks noGrp="1"/>
          </p:cNvSpPr>
          <p:nvPr>
            <p:ph idx="1"/>
          </p:nvPr>
        </p:nvSpPr>
        <p:spPr/>
        <p:txBody>
          <a:bodyPr>
            <a:normAutofit fontScale="62500" lnSpcReduction="20000"/>
          </a:bodyPr>
          <a:lstStyle/>
          <a:p>
            <a:r>
              <a:rPr lang="ru-RU" dirty="0" smtClean="0"/>
              <a:t>Статья </a:t>
            </a:r>
            <a:r>
              <a:rPr lang="en-US" dirty="0" smtClean="0"/>
              <a:t>XXIV</a:t>
            </a:r>
            <a:r>
              <a:rPr lang="ru-RU" dirty="0" smtClean="0"/>
              <a:t> ГАТТ :«Территориальное применение –приграничная торговля- таможенные союзы и зоны свободной торговли» состоит из 12 параграфов.</a:t>
            </a:r>
          </a:p>
          <a:p>
            <a:r>
              <a:rPr lang="ru-RU" dirty="0" smtClean="0"/>
              <a:t>Для целей настоящего Соглашения:</a:t>
            </a:r>
          </a:p>
          <a:p>
            <a:r>
              <a:rPr lang="en-US" dirty="0" smtClean="0"/>
              <a:t>a</a:t>
            </a:r>
            <a:r>
              <a:rPr lang="ru-RU" dirty="0" smtClean="0"/>
              <a:t>) под таможенным союзом понимается замена двух или нескольких таможенных территорий одной таможенной территорией таким образом, что: пошлины и другие ограничительные меры регулирования торговли …были бы отменены в отношении в основном всей торговли между составляющими территориями союза, или по крайней мере в отношении в основном всей торговли товарами, происходящими из этих территорий</a:t>
            </a:r>
          </a:p>
          <a:p>
            <a:r>
              <a:rPr lang="en-US" dirty="0" smtClean="0"/>
              <a:t>b</a:t>
            </a:r>
            <a:r>
              <a:rPr lang="ru-RU" dirty="0" smtClean="0"/>
              <a:t>) под зоной свободной торговли понимается группа из двух или более таможенных территорий, в которых отменены пошлины и другие ограничительные правила регулирования торговли … для в основном всей торговли между составляющими территориями и отношении товаров, происходящих из этих территорий.»</a:t>
            </a:r>
          </a:p>
          <a:p>
            <a:endParaRPr lang="ru-RU" dirty="0" smtClean="0"/>
          </a:p>
          <a:p>
            <a:endParaRPr lang="ru-R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XXIV</a:t>
            </a:r>
            <a:r>
              <a:rPr lang="ru-RU" dirty="0" smtClean="0"/>
              <a:t> Статья ГАТТ: вопросы</a:t>
            </a:r>
            <a:endParaRPr lang="ru-RU" dirty="0"/>
          </a:p>
        </p:txBody>
      </p:sp>
      <p:sp>
        <p:nvSpPr>
          <p:cNvPr id="3" name="Содержимое 2"/>
          <p:cNvSpPr>
            <a:spLocks noGrp="1"/>
          </p:cNvSpPr>
          <p:nvPr>
            <p:ph idx="1"/>
          </p:nvPr>
        </p:nvSpPr>
        <p:spPr/>
        <p:txBody>
          <a:bodyPr/>
          <a:lstStyle/>
          <a:p>
            <a:endParaRPr lang="ru-RU" dirty="0"/>
          </a:p>
        </p:txBody>
      </p:sp>
      <p:sp>
        <p:nvSpPr>
          <p:cNvPr id="4" name="AutoShape 12"/>
          <p:cNvSpPr>
            <a:spLocks noChangeArrowheads="1"/>
          </p:cNvSpPr>
          <p:nvPr/>
        </p:nvSpPr>
        <p:spPr bwMode="auto">
          <a:xfrm>
            <a:off x="941388" y="2667438"/>
            <a:ext cx="8091487" cy="2758202"/>
          </a:xfrm>
          <a:prstGeom prst="roundRect">
            <a:avLst>
              <a:gd name="adj" fmla="val 16667"/>
            </a:avLst>
          </a:prstGeom>
          <a:solidFill>
            <a:schemeClr val="accent5">
              <a:lumMod val="60000"/>
              <a:lumOff val="40000"/>
            </a:schemeClr>
          </a:solidFill>
          <a:ln w="25400">
            <a:solidFill>
              <a:schemeClr val="tx1"/>
            </a:solidFill>
            <a:round/>
            <a:headEnd/>
            <a:tailEnd/>
          </a:ln>
          <a:effectLst/>
        </p:spPr>
        <p:txBody>
          <a:bodyPr lIns="18000" rIns="18000" anchor="ctr">
            <a:spAutoFit/>
          </a:bodyPr>
          <a:lstStyle/>
          <a:p>
            <a:pPr marL="449263" indent="-449263" algn="just">
              <a:spcAft>
                <a:spcPct val="25000"/>
              </a:spcAft>
              <a:buClr>
                <a:srgbClr val="FFFF00"/>
              </a:buClr>
              <a:buFont typeface="Wingdings" pitchFamily="2" charset="2"/>
              <a:buChar char="Ø"/>
            </a:pPr>
            <a:r>
              <a:rPr lang="ru-RU" sz="2400" b="1" dirty="0" smtClean="0">
                <a:latin typeface="Garamond" pitchFamily="18" charset="0"/>
              </a:rPr>
              <a:t>Что означает понятие «в основном вся торговля» (англ. - </a:t>
            </a:r>
            <a:r>
              <a:rPr lang="en-US" sz="2400" b="1" dirty="0" smtClean="0">
                <a:latin typeface="Garamond" pitchFamily="18" charset="0"/>
              </a:rPr>
              <a:t>substantially all the trade</a:t>
            </a:r>
            <a:r>
              <a:rPr lang="ru-RU" sz="2400" b="1" dirty="0" smtClean="0">
                <a:latin typeface="Garamond" pitchFamily="18" charset="0"/>
              </a:rPr>
              <a:t>)?</a:t>
            </a:r>
          </a:p>
          <a:p>
            <a:pPr marL="449263" indent="-449263" algn="just">
              <a:spcAft>
                <a:spcPct val="25000"/>
              </a:spcAft>
              <a:buClr>
                <a:srgbClr val="FFFF00"/>
              </a:buClr>
              <a:buFont typeface="Wingdings" pitchFamily="2" charset="2"/>
              <a:buChar char="Ø"/>
            </a:pPr>
            <a:r>
              <a:rPr lang="ru-RU" sz="2400" b="1" dirty="0" smtClean="0">
                <a:latin typeface="Garamond" pitchFamily="18" charset="0"/>
              </a:rPr>
              <a:t>Что если на практике участники РТС сокращают ( а не отменяют) пошлины на некоторые товары? </a:t>
            </a:r>
            <a:endParaRPr lang="en-GB" sz="2400" b="1" dirty="0">
              <a:solidFill>
                <a:srgbClr val="FFFF00"/>
              </a:solidFill>
              <a:latin typeface="Garamond" pitchFamily="18" charset="0"/>
            </a:endParaRPr>
          </a:p>
          <a:p>
            <a:pPr marL="449263" indent="-449263" algn="just">
              <a:spcAft>
                <a:spcPct val="25000"/>
              </a:spcAft>
              <a:buClr>
                <a:srgbClr val="FFFF00"/>
              </a:buClr>
              <a:buFont typeface="Wingdings" pitchFamily="2" charset="2"/>
              <a:buChar char="Ø"/>
            </a:pPr>
            <a:r>
              <a:rPr lang="ru-RU" sz="2400" b="1" dirty="0" smtClean="0">
                <a:latin typeface="Garamond" pitchFamily="18" charset="0"/>
              </a:rPr>
              <a:t>Что такое «другие ограничительные правила торговли»?</a:t>
            </a:r>
            <a:endParaRPr lang="en-GB" sz="2400" b="1" dirty="0">
              <a:latin typeface="Garamon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500"/>
                                  </p:stCondLst>
                                  <p:childTnLst>
                                    <p:set>
                                      <p:cBhvr>
                                        <p:cTn id="6" dur="1" fill="hold">
                                          <p:stCondLst>
                                            <p:cond delay="0"/>
                                          </p:stCondLst>
                                        </p:cTn>
                                        <p:tgtEl>
                                          <p:spTgt spid="4">
                                            <p:bg/>
                                          </p:spTgt>
                                        </p:tgtEl>
                                        <p:attrNameLst>
                                          <p:attrName>style.visibility</p:attrName>
                                        </p:attrNameLst>
                                      </p:cBhvr>
                                      <p:to>
                                        <p:strVal val="visible"/>
                                      </p:to>
                                    </p:set>
                                    <p:animEffect transition="in" filter="dissolve">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dissolv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dissolv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dissolve">
                                      <p:cBhvr>
                                        <p:cTn id="2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600" dirty="0" smtClean="0">
                <a:latin typeface="Times New Roman" panose="02020603050405020304" pitchFamily="18" charset="0"/>
                <a:cs typeface="Times New Roman" panose="02020603050405020304" pitchFamily="18" charset="0"/>
              </a:rPr>
              <a:t>Основные принципы регулирования РТС (п.4, 5. статьи </a:t>
            </a:r>
            <a:r>
              <a:rPr lang="en-US" sz="3600" dirty="0" smtClean="0">
                <a:latin typeface="Times New Roman" panose="02020603050405020304" pitchFamily="18" charset="0"/>
                <a:cs typeface="Times New Roman" panose="02020603050405020304" pitchFamily="18" charset="0"/>
              </a:rPr>
              <a:t>XXIV</a:t>
            </a:r>
            <a:r>
              <a:rPr lang="ru-RU" sz="3600" dirty="0" smtClean="0">
                <a:latin typeface="Times New Roman" panose="02020603050405020304" pitchFamily="18" charset="0"/>
                <a:cs typeface="Times New Roman" panose="02020603050405020304" pitchFamily="18" charset="0"/>
              </a:rPr>
              <a:t>)</a:t>
            </a:r>
            <a:r>
              <a:rPr lang="ru-RU" dirty="0" smtClean="0"/>
              <a:t/>
            </a:r>
            <a:br>
              <a:rPr lang="ru-RU" dirty="0" smtClean="0"/>
            </a:br>
            <a:endParaRPr lang="ru-RU" dirty="0"/>
          </a:p>
        </p:txBody>
      </p:sp>
      <p:sp>
        <p:nvSpPr>
          <p:cNvPr id="3" name="Содержимое 2"/>
          <p:cNvSpPr>
            <a:spLocks noGrp="1"/>
          </p:cNvSpPr>
          <p:nvPr>
            <p:ph idx="1"/>
          </p:nvPr>
        </p:nvSpPr>
        <p:spPr/>
        <p:txBody>
          <a:bodyPr>
            <a:normAutofit fontScale="92500" lnSpcReduction="10000"/>
          </a:bodyPr>
          <a:lstStyle/>
          <a:p>
            <a:pPr lvl="0"/>
            <a:r>
              <a:rPr lang="ru-RU" dirty="0" smtClean="0">
                <a:latin typeface="Times New Roman" panose="02020603050405020304" pitchFamily="18" charset="0"/>
                <a:cs typeface="Times New Roman" panose="02020603050405020304" pitchFamily="18" charset="0"/>
              </a:rPr>
              <a:t>Поощрение механизма ускоренной либерализации</a:t>
            </a:r>
          </a:p>
          <a:p>
            <a:pPr lvl="0"/>
            <a:r>
              <a:rPr lang="ru-RU" dirty="0" err="1" smtClean="0">
                <a:latin typeface="Times New Roman" panose="02020603050405020304" pitchFamily="18" charset="0"/>
                <a:cs typeface="Times New Roman" panose="02020603050405020304" pitchFamily="18" charset="0"/>
              </a:rPr>
              <a:t>Неухудшение</a:t>
            </a:r>
            <a:r>
              <a:rPr lang="ru-RU" dirty="0" smtClean="0">
                <a:latin typeface="Times New Roman" panose="02020603050405020304" pitchFamily="18" charset="0"/>
                <a:cs typeface="Times New Roman" panose="02020603050405020304" pitchFamily="18" charset="0"/>
              </a:rPr>
              <a:t> условий доступа на рынок ТС/ЗСТ (формально минимальные ставки, но возможна компенсация, п.6, договоренности ГАТТ 94, оговорка п.9)</a:t>
            </a:r>
          </a:p>
          <a:p>
            <a:pPr lvl="0"/>
            <a:r>
              <a:rPr lang="ru-RU" dirty="0" smtClean="0">
                <a:latin typeface="Times New Roman" panose="02020603050405020304" pitchFamily="18" charset="0"/>
                <a:cs typeface="Times New Roman" panose="02020603050405020304" pitchFamily="18" charset="0"/>
              </a:rPr>
              <a:t>Обеспечение транспарентности (нотификации, информирование, консультации, рекомендации) и рассмотрение и меры мониторинга</a:t>
            </a:r>
            <a:endParaRPr lang="ru-RU"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latin typeface="Times New Roman" panose="02020603050405020304" pitchFamily="18" charset="0"/>
                <a:cs typeface="Times New Roman" panose="02020603050405020304" pitchFamily="18" charset="0"/>
              </a:rPr>
              <a:t>Проблема </a:t>
            </a:r>
            <a:r>
              <a:rPr lang="ru-RU" b="1" dirty="0" err="1" smtClean="0">
                <a:latin typeface="Times New Roman" panose="02020603050405020304" pitchFamily="18" charset="0"/>
                <a:cs typeface="Times New Roman" panose="02020603050405020304" pitchFamily="18" charset="0"/>
              </a:rPr>
              <a:t>неухудшения</a:t>
            </a:r>
            <a:r>
              <a:rPr lang="ru-RU" b="1" dirty="0" smtClean="0">
                <a:latin typeface="Times New Roman" panose="02020603050405020304" pitchFamily="18" charset="0"/>
                <a:cs typeface="Times New Roman" panose="02020603050405020304" pitchFamily="18" charset="0"/>
              </a:rPr>
              <a:t> условий доступа на рынок</a:t>
            </a:r>
            <a:endParaRPr lang="ru-RU" dirty="0"/>
          </a:p>
        </p:txBody>
      </p:sp>
      <p:sp>
        <p:nvSpPr>
          <p:cNvPr id="3" name="Содержимое 2"/>
          <p:cNvSpPr>
            <a:spLocks noGrp="1"/>
          </p:cNvSpPr>
          <p:nvPr>
            <p:ph idx="1"/>
          </p:nvPr>
        </p:nvSpPr>
        <p:spPr/>
        <p:txBody>
          <a:bodyPr>
            <a:normAutofit fontScale="92500" lnSpcReduction="20000"/>
          </a:bodyPr>
          <a:lstStyle/>
          <a:p>
            <a:pPr marL="0" indent="0">
              <a:buNone/>
            </a:pPr>
            <a:r>
              <a:rPr lang="ru-RU" b="1" dirty="0" smtClean="0">
                <a:latin typeface="Times New Roman" panose="02020603050405020304" pitchFamily="18" charset="0"/>
                <a:cs typeface="Times New Roman" panose="02020603050405020304" pitchFamily="18" charset="0"/>
              </a:rPr>
              <a:t>Формально </a:t>
            </a:r>
            <a:endParaRPr lang="en-US" b="1"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п.5 (рассматривается в сочетании с п.4)</a:t>
            </a:r>
          </a:p>
          <a:p>
            <a:r>
              <a:rPr lang="ru-RU" dirty="0" smtClean="0">
                <a:latin typeface="Times New Roman" panose="02020603050405020304" pitchFamily="18" charset="0"/>
                <a:cs typeface="Times New Roman" panose="02020603050405020304" pitchFamily="18" charset="0"/>
              </a:rPr>
              <a:t>Требуется формирование ТС на основе минимальных ставок участников</a:t>
            </a:r>
          </a:p>
          <a:p>
            <a:pPr marL="0" indent="0">
              <a:buNone/>
            </a:pPr>
            <a:r>
              <a:rPr lang="ru-RU" b="1" dirty="0" smtClean="0">
                <a:latin typeface="Times New Roman" panose="02020603050405020304" pitchFamily="18" charset="0"/>
                <a:cs typeface="Times New Roman" panose="02020603050405020304" pitchFamily="18" charset="0"/>
              </a:rPr>
              <a:t>Оговорки</a:t>
            </a:r>
          </a:p>
          <a:p>
            <a:pPr lvl="0"/>
            <a:r>
              <a:rPr lang="ru-RU" dirty="0" smtClean="0">
                <a:latin typeface="Times New Roman" panose="02020603050405020304" pitchFamily="18" charset="0"/>
                <a:cs typeface="Times New Roman" panose="02020603050405020304" pitchFamily="18" charset="0"/>
              </a:rPr>
              <a:t>Возможность предоставления компенсации другим участникам (используется) и модификация уступок (п.6, частично п.9)</a:t>
            </a:r>
          </a:p>
          <a:p>
            <a:pPr lvl="0"/>
            <a:r>
              <a:rPr lang="ru-RU" dirty="0" smtClean="0">
                <a:latin typeface="Times New Roman" panose="02020603050405020304" pitchFamily="18" charset="0"/>
                <a:cs typeface="Times New Roman" panose="02020603050405020304" pitchFamily="18" charset="0"/>
              </a:rPr>
              <a:t>Возможность отклонения от положений п.5. на основе решений членов </a:t>
            </a:r>
            <a:r>
              <a:rPr lang="en-US" dirty="0" smtClean="0">
                <a:latin typeface="Times New Roman" panose="02020603050405020304" pitchFamily="18" charset="0"/>
                <a:cs typeface="Times New Roman" panose="02020603050405020304" pitchFamily="18" charset="0"/>
              </a:rPr>
              <a:t>(</a:t>
            </a:r>
            <a:r>
              <a:rPr lang="ru-RU" dirty="0" smtClean="0">
                <a:latin typeface="Times New Roman" panose="02020603050405020304" pitchFamily="18" charset="0"/>
                <a:cs typeface="Times New Roman" panose="02020603050405020304" pitchFamily="18" charset="0"/>
              </a:rPr>
              <a:t>п.10)</a:t>
            </a:r>
          </a:p>
          <a:p>
            <a:endParaRPr lang="ru-RU"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dirty="0" smtClean="0">
                <a:latin typeface="Times New Roman" panose="02020603050405020304" pitchFamily="18" charset="0"/>
                <a:cs typeface="Times New Roman" panose="02020603050405020304" pitchFamily="18" charset="0"/>
              </a:rPr>
              <a:t>Изъятия в отношении мер внутри РТС</a:t>
            </a:r>
            <a:endParaRPr lang="ru-RU" sz="36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lstStyle/>
          <a:p>
            <a:endParaRPr lang="ru-RU" sz="3600" dirty="0" smtClean="0">
              <a:latin typeface="Times New Roman" panose="02020603050405020304" pitchFamily="18" charset="0"/>
              <a:cs typeface="Times New Roman" panose="02020603050405020304" pitchFamily="18" charset="0"/>
            </a:endParaRPr>
          </a:p>
          <a:p>
            <a:r>
              <a:rPr lang="ru-RU" sz="3600" dirty="0" smtClean="0">
                <a:latin typeface="Times New Roman" panose="02020603050405020304" pitchFamily="18" charset="0"/>
                <a:cs typeface="Times New Roman" panose="02020603050405020304" pitchFamily="18" charset="0"/>
              </a:rPr>
              <a:t>Количественные </a:t>
            </a:r>
            <a:r>
              <a:rPr lang="ru-RU" sz="3600" dirty="0">
                <a:latin typeface="Times New Roman" panose="02020603050405020304" pitchFamily="18" charset="0"/>
                <a:cs typeface="Times New Roman" panose="02020603050405020304" pitchFamily="18" charset="0"/>
              </a:rPr>
              <a:t>ограничения (ст. </a:t>
            </a:r>
            <a:r>
              <a:rPr lang="en-US" sz="3600" dirty="0">
                <a:latin typeface="Times New Roman" panose="02020603050405020304" pitchFamily="18" charset="0"/>
                <a:cs typeface="Times New Roman" panose="02020603050405020304" pitchFamily="18" charset="0"/>
              </a:rPr>
              <a:t>XI </a:t>
            </a:r>
            <a:r>
              <a:rPr lang="ru-RU" sz="3600" dirty="0">
                <a:latin typeface="Times New Roman" panose="02020603050405020304" pitchFamily="18" charset="0"/>
                <a:cs typeface="Times New Roman" panose="02020603050405020304" pitchFamily="18" charset="0"/>
              </a:rPr>
              <a:t> и ст. </a:t>
            </a:r>
            <a:r>
              <a:rPr lang="en-US" sz="3600" dirty="0">
                <a:latin typeface="Times New Roman" panose="02020603050405020304" pitchFamily="18" charset="0"/>
                <a:cs typeface="Times New Roman" panose="02020603050405020304" pitchFamily="18" charset="0"/>
              </a:rPr>
              <a:t>XIII</a:t>
            </a:r>
            <a:r>
              <a:rPr lang="ru-RU" sz="3600" dirty="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XIV</a:t>
            </a:r>
            <a:r>
              <a:rPr lang="ru-RU" sz="3600" dirty="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XV</a:t>
            </a:r>
            <a:r>
              <a:rPr lang="ru-RU" sz="3600" dirty="0">
                <a:latin typeface="Times New Roman" panose="02020603050405020304" pitchFamily="18" charset="0"/>
                <a:cs typeface="Times New Roman" panose="02020603050405020304" pitchFamily="18" charset="0"/>
              </a:rPr>
              <a:t>)</a:t>
            </a:r>
          </a:p>
          <a:p>
            <a:r>
              <a:rPr lang="ru-RU" sz="3600" dirty="0">
                <a:latin typeface="Times New Roman" panose="02020603050405020304" pitchFamily="18" charset="0"/>
                <a:cs typeface="Times New Roman" panose="02020603050405020304" pitchFamily="18" charset="0"/>
              </a:rPr>
              <a:t>Ограничения в целях обеспечения платёжного баланса (ст. XII)</a:t>
            </a:r>
          </a:p>
          <a:p>
            <a:r>
              <a:rPr lang="ru-RU" sz="3600" dirty="0">
                <a:latin typeface="Times New Roman" panose="02020603050405020304" pitchFamily="18" charset="0"/>
                <a:cs typeface="Times New Roman" panose="02020603050405020304" pitchFamily="18" charset="0"/>
              </a:rPr>
              <a:t>Общие исключения XX</a:t>
            </a:r>
          </a:p>
          <a:p>
            <a:endParaRPr lang="ru-RU" dirty="0"/>
          </a:p>
        </p:txBody>
      </p:sp>
    </p:spTree>
    <p:extLst>
      <p:ext uri="{BB962C8B-B14F-4D97-AF65-F5344CB8AC3E}">
        <p14:creationId xmlns:p14="http://schemas.microsoft.com/office/powerpoint/2010/main" val="42099256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4000" dirty="0" smtClean="0">
                <a:latin typeface="Times New Roman" panose="02020603050405020304" pitchFamily="18" charset="0"/>
                <a:cs typeface="Times New Roman" panose="02020603050405020304" pitchFamily="18" charset="0"/>
              </a:rPr>
              <a:t/>
            </a:r>
            <a:br>
              <a:rPr lang="ru-RU" sz="4000" dirty="0" smtClean="0">
                <a:latin typeface="Times New Roman" panose="02020603050405020304" pitchFamily="18" charset="0"/>
                <a:cs typeface="Times New Roman" panose="02020603050405020304" pitchFamily="18" charset="0"/>
              </a:rPr>
            </a:br>
            <a:r>
              <a:rPr lang="ru-RU" sz="4000" dirty="0" smtClean="0">
                <a:latin typeface="Times New Roman" panose="02020603050405020304" pitchFamily="18" charset="0"/>
                <a:cs typeface="Times New Roman" panose="02020603050405020304" pitchFamily="18" charset="0"/>
              </a:rPr>
              <a:t>Договорённости ГАТТ 94</a:t>
            </a:r>
            <a:r>
              <a:rPr lang="ru-RU" dirty="0" smtClean="0"/>
              <a:t/>
            </a:r>
            <a:br>
              <a:rPr lang="ru-RU" dirty="0" smtClean="0"/>
            </a:br>
            <a:endParaRPr lang="ru-RU" dirty="0"/>
          </a:p>
        </p:txBody>
      </p:sp>
      <p:sp>
        <p:nvSpPr>
          <p:cNvPr id="3" name="Объект 2"/>
          <p:cNvSpPr>
            <a:spLocks noGrp="1"/>
          </p:cNvSpPr>
          <p:nvPr>
            <p:ph idx="1"/>
          </p:nvPr>
        </p:nvSpPr>
        <p:spPr/>
        <p:txBody>
          <a:bodyPr>
            <a:normAutofit fontScale="55000" lnSpcReduction="20000"/>
          </a:bodyPr>
          <a:lstStyle/>
          <a:p>
            <a:pPr marL="0" indent="0">
              <a:buNone/>
            </a:pPr>
            <a:r>
              <a:rPr lang="ru-RU" dirty="0"/>
              <a:t> </a:t>
            </a:r>
          </a:p>
          <a:p>
            <a:pPr marL="0" indent="0">
              <a:buNone/>
            </a:pPr>
            <a:endParaRPr lang="ru-RU" dirty="0"/>
          </a:p>
          <a:p>
            <a:r>
              <a:rPr lang="ru-RU" dirty="0">
                <a:latin typeface="Times New Roman" panose="02020603050405020304" pitchFamily="18" charset="0"/>
                <a:cs typeface="Times New Roman" panose="02020603050405020304" pitchFamily="18" charset="0"/>
              </a:rPr>
              <a:t>Исключение ухудшения условий доступа на рынки (п.5)</a:t>
            </a:r>
          </a:p>
          <a:p>
            <a:pPr lvl="1"/>
            <a:r>
              <a:rPr lang="ru-RU" dirty="0">
                <a:latin typeface="Times New Roman" panose="02020603050405020304" pitchFamily="18" charset="0"/>
                <a:cs typeface="Times New Roman" panose="02020603050405020304" pitchFamily="18" charset="0"/>
              </a:rPr>
              <a:t>Анализ тарифов</a:t>
            </a:r>
          </a:p>
          <a:p>
            <a:pPr lvl="1"/>
            <a:r>
              <a:rPr lang="ru-RU" dirty="0">
                <a:latin typeface="Times New Roman" panose="02020603050405020304" pitchFamily="18" charset="0"/>
                <a:cs typeface="Times New Roman" panose="02020603050405020304" pitchFamily="18" charset="0"/>
              </a:rPr>
              <a:t>Используются средневзвешенные данные</a:t>
            </a:r>
          </a:p>
          <a:p>
            <a:pPr lvl="1"/>
            <a:r>
              <a:rPr lang="ru-RU" dirty="0">
                <a:latin typeface="Times New Roman" panose="02020603050405020304" pitchFamily="18" charset="0"/>
                <a:cs typeface="Times New Roman" panose="02020603050405020304" pitchFamily="18" charset="0"/>
              </a:rPr>
              <a:t>Методика аналогична анализу тарифных обязательств (применяемые тарифы, 10 лет)</a:t>
            </a:r>
          </a:p>
          <a:p>
            <a:pPr marL="0" indent="0">
              <a:buNone/>
            </a:pPr>
            <a:r>
              <a:rPr lang="ru-RU" dirty="0">
                <a:latin typeface="Times New Roman" panose="02020603050405020304" pitchFamily="18" charset="0"/>
                <a:cs typeface="Times New Roman" panose="02020603050405020304" pitchFamily="18" charset="0"/>
              </a:rPr>
              <a:t> </a:t>
            </a:r>
          </a:p>
          <a:p>
            <a:r>
              <a:rPr lang="ru-RU" dirty="0">
                <a:latin typeface="Times New Roman" panose="02020603050405020304" pitchFamily="18" charset="0"/>
                <a:cs typeface="Times New Roman" panose="02020603050405020304" pitchFamily="18" charset="0"/>
              </a:rPr>
              <a:t>Модификация уступок (п.6)</a:t>
            </a:r>
          </a:p>
          <a:p>
            <a:endParaRPr lang="ru-RU" dirty="0" smtClean="0">
              <a:latin typeface="Times New Roman" panose="02020603050405020304" pitchFamily="18" charset="0"/>
              <a:cs typeface="Times New Roman" panose="02020603050405020304" pitchFamily="18" charset="0"/>
            </a:endParaRPr>
          </a:p>
          <a:p>
            <a:pPr lvl="1"/>
            <a:r>
              <a:rPr lang="en-US" dirty="0" smtClean="0">
                <a:latin typeface="Times New Roman" panose="02020603050405020304" pitchFamily="18" charset="0"/>
                <a:cs typeface="Times New Roman" panose="02020603050405020304" pitchFamily="18" charset="0"/>
              </a:rPr>
              <a:t>on </a:t>
            </a:r>
            <a:r>
              <a:rPr lang="en-US" dirty="0">
                <a:latin typeface="Times New Roman" panose="02020603050405020304" pitchFamily="18" charset="0"/>
                <a:cs typeface="Times New Roman" panose="02020603050405020304" pitchFamily="18" charset="0"/>
              </a:rPr>
              <a:t>10 November 1980 (BISD 27S/26–28) and in the Understanding on the Interpretation of </a:t>
            </a:r>
            <a:r>
              <a:rPr lang="en-US" u="sng" dirty="0">
                <a:latin typeface="Times New Roman" panose="02020603050405020304" pitchFamily="18" charset="0"/>
                <a:cs typeface="Times New Roman" panose="02020603050405020304" pitchFamily="18" charset="0"/>
              </a:rPr>
              <a:t>Article XXVIII of GATT 1994</a:t>
            </a:r>
            <a:endParaRPr lang="ru-RU" dirty="0">
              <a:latin typeface="Times New Roman" panose="02020603050405020304" pitchFamily="18" charset="0"/>
              <a:cs typeface="Times New Roman" panose="02020603050405020304" pitchFamily="18" charset="0"/>
            </a:endParaRPr>
          </a:p>
          <a:p>
            <a:pPr lvl="1"/>
            <a:r>
              <a:rPr lang="ru-RU" dirty="0">
                <a:latin typeface="Times New Roman" panose="02020603050405020304" pitchFamily="18" charset="0"/>
                <a:cs typeface="Times New Roman" panose="02020603050405020304" pitchFamily="18" charset="0"/>
              </a:rPr>
              <a:t>Желательно модифицировать те же тарифные линии, если это невозможно, то используются другие в рамках общей компенсации</a:t>
            </a:r>
          </a:p>
          <a:p>
            <a:pPr lvl="1"/>
            <a:r>
              <a:rPr lang="ru-RU" dirty="0">
                <a:latin typeface="Times New Roman" panose="02020603050405020304" pitchFamily="18" charset="0"/>
                <a:cs typeface="Times New Roman" panose="02020603050405020304" pitchFamily="18" charset="0"/>
              </a:rPr>
              <a:t>Проводятся переговоры</a:t>
            </a:r>
          </a:p>
          <a:p>
            <a:pPr lvl="1"/>
            <a:r>
              <a:rPr lang="ru-RU" dirty="0">
                <a:latin typeface="Times New Roman" panose="02020603050405020304" pitchFamily="18" charset="0"/>
                <a:cs typeface="Times New Roman" panose="02020603050405020304" pitchFamily="18" charset="0"/>
              </a:rPr>
              <a:t>Возможна самостоятельная взаимная модификация</a:t>
            </a:r>
          </a:p>
          <a:p>
            <a:pPr lvl="1"/>
            <a:r>
              <a:rPr lang="ru-RU" dirty="0">
                <a:latin typeface="Times New Roman" panose="02020603050405020304" pitchFamily="18" charset="0"/>
                <a:cs typeface="Times New Roman" panose="02020603050405020304" pitchFamily="18" charset="0"/>
              </a:rPr>
              <a:t>Получение выгод от модификации не влечет возникновения новых обязательств</a:t>
            </a:r>
          </a:p>
          <a:p>
            <a:endParaRPr lang="ru-RU" dirty="0"/>
          </a:p>
        </p:txBody>
      </p:sp>
    </p:spTree>
    <p:extLst>
      <p:ext uri="{BB962C8B-B14F-4D97-AF65-F5344CB8AC3E}">
        <p14:creationId xmlns:p14="http://schemas.microsoft.com/office/powerpoint/2010/main" val="18580048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868362"/>
          </a:xfrm>
        </p:spPr>
        <p:txBody>
          <a:bodyPr>
            <a:normAutofit/>
          </a:bodyPr>
          <a:lstStyle/>
          <a:p>
            <a:r>
              <a:rPr lang="ru-RU" sz="2800" dirty="0" smtClean="0"/>
              <a:t>Эволюция роли РТС в мире: 1948-201</a:t>
            </a:r>
            <a:r>
              <a:rPr lang="en-US" sz="2800" dirty="0" smtClean="0"/>
              <a:t>5</a:t>
            </a:r>
            <a:r>
              <a:rPr lang="ru-RU" sz="2800" dirty="0" smtClean="0"/>
              <a:t> г.</a:t>
            </a:r>
            <a:endParaRPr lang="ru-RU" sz="2800" dirty="0"/>
          </a:p>
        </p:txBody>
      </p:sp>
      <p:sp>
        <p:nvSpPr>
          <p:cNvPr id="3" name="Содержимое 2"/>
          <p:cNvSpPr>
            <a:spLocks noGrp="1"/>
          </p:cNvSpPr>
          <p:nvPr>
            <p:ph idx="1"/>
          </p:nvPr>
        </p:nvSpPr>
        <p:spPr>
          <a:xfrm>
            <a:off x="304800" y="5867400"/>
            <a:ext cx="8686800" cy="639763"/>
          </a:xfrm>
        </p:spPr>
        <p:txBody>
          <a:bodyPr>
            <a:normAutofit fontScale="25000" lnSpcReduction="20000"/>
          </a:bodyPr>
          <a:lstStyle/>
          <a:p>
            <a:endParaRPr lang="ru-RU" dirty="0" smtClean="0"/>
          </a:p>
          <a:p>
            <a:pPr>
              <a:buNone/>
            </a:pPr>
            <a:r>
              <a:rPr lang="ru-RU" sz="6400" dirty="0" smtClean="0"/>
              <a:t>К 201</a:t>
            </a:r>
            <a:r>
              <a:rPr lang="en-US" sz="6400" dirty="0" smtClean="0"/>
              <a:t>5</a:t>
            </a:r>
            <a:r>
              <a:rPr lang="ru-RU" sz="6400" dirty="0" smtClean="0"/>
              <a:t> г. в ВТО было нотифицировано  </a:t>
            </a:r>
            <a:r>
              <a:rPr lang="en-US" sz="6400" dirty="0" smtClean="0"/>
              <a:t>612 </a:t>
            </a:r>
            <a:r>
              <a:rPr lang="ru-RU" sz="6400" dirty="0" smtClean="0"/>
              <a:t> РТС (с учетом товаров и услуг отдельно). Из них </a:t>
            </a:r>
            <a:r>
              <a:rPr lang="en-US" sz="6400" dirty="0" smtClean="0"/>
              <a:t>406 </a:t>
            </a:r>
            <a:r>
              <a:rPr lang="ru-RU" sz="6400" dirty="0" smtClean="0"/>
              <a:t>вступили в силу</a:t>
            </a:r>
          </a:p>
          <a:p>
            <a:endParaRPr lang="ru-RU" dirty="0" smtClean="0"/>
          </a:p>
          <a:p>
            <a:endParaRPr lang="ru-RU" dirty="0" smtClean="0"/>
          </a:p>
          <a:p>
            <a:endParaRPr lang="ru-RU" sz="1500" dirty="0" smtClean="0"/>
          </a:p>
          <a:p>
            <a:endParaRPr lang="en-US" sz="1500" dirty="0" smtClean="0"/>
          </a:p>
          <a:p>
            <a:endParaRPr lang="en-US" sz="1500" dirty="0"/>
          </a:p>
          <a:p>
            <a:endParaRPr lang="en-US" sz="1500" dirty="0" smtClean="0"/>
          </a:p>
          <a:p>
            <a:endParaRPr lang="en-US" sz="1500" dirty="0" smtClean="0"/>
          </a:p>
          <a:p>
            <a:endParaRPr lang="en-US" sz="1500" dirty="0"/>
          </a:p>
          <a:p>
            <a:endParaRPr lang="en-US" sz="1500" dirty="0" smtClean="0"/>
          </a:p>
          <a:p>
            <a:r>
              <a:rPr lang="ru-RU" sz="1500" dirty="0" smtClean="0"/>
              <a:t>. </a:t>
            </a:r>
            <a:endParaRPr lang="ru-RU" sz="1500" dirty="0"/>
          </a:p>
        </p:txBody>
      </p:sp>
      <p:pic>
        <p:nvPicPr>
          <p:cNvPr id="72709" name="Picture 5" descr="C:\Users\User\Desktop\РОМАН3\РТС_материалы\untitled.png"/>
          <p:cNvPicPr>
            <a:picLocks noChangeAspect="1" noChangeArrowheads="1"/>
          </p:cNvPicPr>
          <p:nvPr/>
        </p:nvPicPr>
        <p:blipFill>
          <a:blip r:embed="rId3" cstate="print"/>
          <a:srcRect/>
          <a:stretch>
            <a:fillRect/>
          </a:stretch>
        </p:blipFill>
        <p:spPr bwMode="auto">
          <a:xfrm>
            <a:off x="762000" y="914400"/>
            <a:ext cx="7467599" cy="50292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54" name="Oval 26"/>
          <p:cNvSpPr>
            <a:spLocks noChangeArrowheads="1"/>
          </p:cNvSpPr>
          <p:nvPr/>
        </p:nvSpPr>
        <p:spPr bwMode="auto">
          <a:xfrm>
            <a:off x="1692275" y="3439130"/>
            <a:ext cx="5295900" cy="1687890"/>
          </a:xfrm>
          <a:prstGeom prst="ellipse">
            <a:avLst/>
          </a:prstGeom>
          <a:solidFill>
            <a:schemeClr val="accent5">
              <a:lumMod val="60000"/>
              <a:lumOff val="40000"/>
            </a:schemeClr>
          </a:solidFill>
          <a:ln w="9525">
            <a:solidFill>
              <a:srgbClr val="000000"/>
            </a:solidFill>
            <a:round/>
            <a:headEnd/>
            <a:tailEnd/>
          </a:ln>
          <a:effectLst/>
        </p:spPr>
        <p:txBody>
          <a:bodyPr lIns="0" tIns="0" rIns="0" bIns="0" anchor="ctr">
            <a:spAutoFit/>
          </a:bodyPr>
          <a:lstStyle/>
          <a:p>
            <a:pPr algn="ctr"/>
            <a:r>
              <a:rPr lang="ko-KR" altLang="en-GB" sz="2600" b="1" dirty="0" smtClean="0">
                <a:latin typeface="Garamond" pitchFamily="18" charset="0"/>
                <a:ea typeface="굴림" pitchFamily="50" charset="-127"/>
              </a:rPr>
              <a:t>“</a:t>
            </a:r>
            <a:r>
              <a:rPr lang="ru-RU" altLang="ko-KR" sz="2600" b="1" dirty="0" smtClean="0">
                <a:latin typeface="Garamond" pitchFamily="18" charset="0"/>
                <a:ea typeface="굴림" pitchFamily="50" charset="-127"/>
              </a:rPr>
              <a:t>Соглашения об экономической интеграции</a:t>
            </a:r>
            <a:r>
              <a:rPr lang="en-GB" altLang="ko-KR" sz="2600" b="1" dirty="0" smtClean="0">
                <a:latin typeface="Garamond" pitchFamily="18" charset="0"/>
                <a:ea typeface="굴림" pitchFamily="50" charset="-127"/>
              </a:rPr>
              <a:t>”</a:t>
            </a:r>
            <a:endParaRPr lang="en-GB" altLang="ko-KR" sz="2600" b="1" dirty="0">
              <a:latin typeface="Garamond" pitchFamily="18" charset="0"/>
              <a:ea typeface="굴림" pitchFamily="50" charset="-127"/>
            </a:endParaRPr>
          </a:p>
        </p:txBody>
      </p:sp>
      <p:sp>
        <p:nvSpPr>
          <p:cNvPr id="483364" name="Text Box 36"/>
          <p:cNvSpPr txBox="1">
            <a:spLocks noChangeArrowheads="1"/>
          </p:cNvSpPr>
          <p:nvPr/>
        </p:nvSpPr>
        <p:spPr bwMode="auto">
          <a:xfrm>
            <a:off x="539750" y="1989138"/>
            <a:ext cx="8101013" cy="1200329"/>
          </a:xfrm>
          <a:prstGeom prst="rect">
            <a:avLst/>
          </a:prstGeom>
          <a:noFill/>
          <a:ln w="9525">
            <a:noFill/>
            <a:miter lim="800000"/>
            <a:headEnd/>
            <a:tailEnd/>
          </a:ln>
          <a:effectLst/>
        </p:spPr>
        <p:txBody>
          <a:bodyPr>
            <a:spAutoFit/>
          </a:bodyPr>
          <a:lstStyle/>
          <a:p>
            <a:pPr>
              <a:spcBef>
                <a:spcPct val="50000"/>
              </a:spcBef>
            </a:pPr>
            <a:r>
              <a:rPr lang="ru-RU" altLang="ko-KR" sz="2400" b="1" dirty="0" smtClean="0">
                <a:latin typeface="Garamond" pitchFamily="18" charset="0"/>
                <a:ea typeface="굴림" pitchFamily="50" charset="-127"/>
              </a:rPr>
              <a:t>Статья </a:t>
            </a:r>
            <a:r>
              <a:rPr lang="en-US" altLang="ko-KR" sz="2400" b="1" dirty="0" smtClean="0">
                <a:latin typeface="Garamond" pitchFamily="18" charset="0"/>
                <a:ea typeface="굴림" pitchFamily="50" charset="-127"/>
              </a:rPr>
              <a:t>V </a:t>
            </a:r>
            <a:r>
              <a:rPr lang="ru-RU" altLang="ko-KR" sz="2400" b="1" dirty="0" smtClean="0">
                <a:latin typeface="Garamond" pitchFamily="18" charset="0"/>
                <a:ea typeface="굴림" pitchFamily="50" charset="-127"/>
              </a:rPr>
              <a:t>ГАТС разрешает членам ВТО подписывать соглашения об экономической интеграции и делать изъятия из РНБ</a:t>
            </a:r>
            <a:endParaRPr lang="en-US" altLang="ko-KR" sz="2400" b="1" dirty="0">
              <a:latin typeface="Garamond" pitchFamily="18" charset="0"/>
              <a:ea typeface="굴림" pitchFamily="50" charset="-127"/>
            </a:endParaRPr>
          </a:p>
        </p:txBody>
      </p:sp>
      <p:sp>
        <p:nvSpPr>
          <p:cNvPr id="483370" name="Text Box 42"/>
          <p:cNvSpPr txBox="1">
            <a:spLocks noChangeArrowheads="1"/>
          </p:cNvSpPr>
          <p:nvPr/>
        </p:nvSpPr>
        <p:spPr bwMode="auto">
          <a:xfrm>
            <a:off x="827088" y="404813"/>
            <a:ext cx="7524750" cy="719137"/>
          </a:xfrm>
          <a:prstGeom prst="rect">
            <a:avLst/>
          </a:prstGeom>
          <a:noFill/>
          <a:ln w="12700">
            <a:noFill/>
            <a:miter lim="800000"/>
            <a:headEnd/>
            <a:tailEnd/>
          </a:ln>
          <a:effectLst/>
        </p:spPr>
        <p:txBody>
          <a:bodyPr/>
          <a:lstStyle/>
          <a:p>
            <a:pPr marL="536575" indent="-536575" algn="ctr">
              <a:spcBef>
                <a:spcPct val="50000"/>
              </a:spcBef>
              <a:buClr>
                <a:srgbClr val="CC3300"/>
              </a:buClr>
              <a:buSzPct val="70000"/>
              <a:buFont typeface="Wingdings" pitchFamily="2" charset="2"/>
              <a:buNone/>
              <a:tabLst>
                <a:tab pos="449263" algn="l"/>
              </a:tabLst>
            </a:pPr>
            <a:r>
              <a:rPr lang="ru-RU" sz="4000" dirty="0" smtClean="0"/>
              <a:t>ВТО: регулирование РСТ по услугам</a:t>
            </a:r>
            <a:endParaRPr lang="en-US" sz="4000" b="1" dirty="0">
              <a:solidFill>
                <a:schemeClr val="tx2"/>
              </a:solidFill>
              <a:effectLst>
                <a:outerShdw blurRad="38100" dist="38100" dir="2700000" algn="tl">
                  <a:srgbClr val="000000"/>
                </a:outerShdw>
              </a:effectLst>
              <a:latin typeface="Garamon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483364"/>
                                        </p:tgtEl>
                                        <p:attrNameLst>
                                          <p:attrName>style.visibility</p:attrName>
                                        </p:attrNameLst>
                                      </p:cBhvr>
                                      <p:to>
                                        <p:strVal val="visible"/>
                                      </p:to>
                                    </p:set>
                                    <p:anim calcmode="discrete" valueType="clr">
                                      <p:cBhvr override="childStyle">
                                        <p:cTn id="7" dur="80"/>
                                        <p:tgtEl>
                                          <p:spTgt spid="48336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83364"/>
                                        </p:tgtEl>
                                        <p:attrNameLst>
                                          <p:attrName>fillcolor</p:attrName>
                                        </p:attrNameLst>
                                      </p:cBhvr>
                                      <p:tavLst>
                                        <p:tav tm="0">
                                          <p:val>
                                            <p:clrVal>
                                              <a:schemeClr val="accent2"/>
                                            </p:clrVal>
                                          </p:val>
                                        </p:tav>
                                        <p:tav tm="50000">
                                          <p:val>
                                            <p:clrVal>
                                              <a:schemeClr val="hlink"/>
                                            </p:clrVal>
                                          </p:val>
                                        </p:tav>
                                      </p:tavLst>
                                    </p:anim>
                                    <p:set>
                                      <p:cBhvr>
                                        <p:cTn id="9" dur="80"/>
                                        <p:tgtEl>
                                          <p:spTgt spid="48336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iterate type="lt">
                                    <p:tmPct val="0"/>
                                  </p:iterate>
                                  <p:childTnLst>
                                    <p:set>
                                      <p:cBhvr>
                                        <p:cTn id="13" dur="1" fill="hold">
                                          <p:stCondLst>
                                            <p:cond delay="0"/>
                                          </p:stCondLst>
                                        </p:cTn>
                                        <p:tgtEl>
                                          <p:spTgt spid="483354"/>
                                        </p:tgtEl>
                                        <p:attrNameLst>
                                          <p:attrName>style.visibility</p:attrName>
                                        </p:attrNameLst>
                                      </p:cBhvr>
                                      <p:to>
                                        <p:strVal val="visible"/>
                                      </p:to>
                                    </p:set>
                                    <p:animEffect transition="in" filter="circle(in)">
                                      <p:cBhvr>
                                        <p:cTn id="14" dur="1000"/>
                                        <p:tgtEl>
                                          <p:spTgt spid="4833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3354" grpId="0" animBg="1"/>
      <p:bldP spid="48336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79" name="Text Box 23"/>
          <p:cNvSpPr txBox="1">
            <a:spLocks noChangeArrowheads="1"/>
          </p:cNvSpPr>
          <p:nvPr/>
        </p:nvSpPr>
        <p:spPr bwMode="auto">
          <a:xfrm>
            <a:off x="574675" y="1804988"/>
            <a:ext cx="8101013" cy="830997"/>
          </a:xfrm>
          <a:prstGeom prst="rect">
            <a:avLst/>
          </a:prstGeom>
          <a:noFill/>
          <a:ln w="9525">
            <a:noFill/>
            <a:miter lim="800000"/>
            <a:headEnd/>
            <a:tailEnd/>
          </a:ln>
          <a:effectLst/>
        </p:spPr>
        <p:txBody>
          <a:bodyPr>
            <a:spAutoFit/>
          </a:bodyPr>
          <a:lstStyle/>
          <a:p>
            <a:pPr>
              <a:spcBef>
                <a:spcPct val="50000"/>
              </a:spcBef>
            </a:pPr>
            <a:r>
              <a:rPr lang="ru-RU" altLang="ko-KR" sz="2400" b="1" dirty="0" smtClean="0">
                <a:latin typeface="Garamond" pitchFamily="18" charset="0"/>
                <a:ea typeface="굴림" pitchFamily="50" charset="-127"/>
              </a:rPr>
              <a:t>Но, при этом необходимо выполнение определенных критериев</a:t>
            </a:r>
            <a:endParaRPr lang="en-GB" altLang="ko-KR" sz="2400" b="1" dirty="0">
              <a:latin typeface="Garamond" pitchFamily="18" charset="0"/>
              <a:ea typeface="굴림" pitchFamily="50" charset="-127"/>
            </a:endParaRPr>
          </a:p>
        </p:txBody>
      </p:sp>
      <p:sp>
        <p:nvSpPr>
          <p:cNvPr id="505880" name="Text Box 24"/>
          <p:cNvSpPr txBox="1">
            <a:spLocks noChangeArrowheads="1"/>
          </p:cNvSpPr>
          <p:nvPr/>
        </p:nvSpPr>
        <p:spPr bwMode="auto">
          <a:xfrm>
            <a:off x="762000" y="2743200"/>
            <a:ext cx="5040312" cy="1569660"/>
          </a:xfrm>
          <a:prstGeom prst="rect">
            <a:avLst/>
          </a:prstGeom>
          <a:solidFill>
            <a:srgbClr val="00FFFF"/>
          </a:solidFill>
          <a:ln w="9525">
            <a:solidFill>
              <a:schemeClr val="bg2"/>
            </a:solidFill>
            <a:miter lim="800000"/>
            <a:headEnd/>
            <a:tailEnd/>
          </a:ln>
          <a:effectLst/>
        </p:spPr>
        <p:txBody>
          <a:bodyPr>
            <a:spAutoFit/>
          </a:bodyPr>
          <a:lstStyle/>
          <a:p>
            <a:pPr marL="342900" indent="-342900" eaLnBrk="0" hangingPunct="0">
              <a:buFontTx/>
              <a:buAutoNum type="arabicPeriod"/>
            </a:pPr>
            <a:r>
              <a:rPr lang="ru-RU" altLang="ko-KR" sz="2400" b="1" dirty="0" smtClean="0">
                <a:latin typeface="Garamond" pitchFamily="18" charset="0"/>
                <a:ea typeface="굴림" pitchFamily="50" charset="-127"/>
              </a:rPr>
              <a:t>Либерализация торговли среди участниц должна охватывать существенный секторальный охват</a:t>
            </a:r>
            <a:r>
              <a:rPr lang="en-GB" altLang="ko-KR" sz="2400" b="1" dirty="0" smtClean="0">
                <a:latin typeface="Garamond" pitchFamily="18" charset="0"/>
                <a:ea typeface="굴림" pitchFamily="50" charset="-127"/>
              </a:rPr>
              <a:t>. </a:t>
            </a:r>
            <a:endParaRPr lang="en-GB" altLang="ko-KR" sz="2400" b="1" dirty="0">
              <a:latin typeface="Garamond" pitchFamily="18" charset="0"/>
              <a:ea typeface="굴림" pitchFamily="50" charset="-127"/>
            </a:endParaRPr>
          </a:p>
        </p:txBody>
      </p:sp>
      <p:sp>
        <p:nvSpPr>
          <p:cNvPr id="505881" name="AutoShape 25"/>
          <p:cNvSpPr>
            <a:spLocks noChangeArrowheads="1"/>
          </p:cNvSpPr>
          <p:nvPr/>
        </p:nvSpPr>
        <p:spPr bwMode="auto">
          <a:xfrm>
            <a:off x="6948488" y="3432175"/>
            <a:ext cx="1774825" cy="447675"/>
          </a:xfrm>
          <a:prstGeom prst="roundRect">
            <a:avLst>
              <a:gd name="adj" fmla="val 16667"/>
            </a:avLst>
          </a:prstGeom>
          <a:solidFill>
            <a:srgbClr val="CC0000"/>
          </a:solidFill>
          <a:ln w="15875">
            <a:solidFill>
              <a:schemeClr val="bg2"/>
            </a:solidFill>
            <a:round/>
            <a:headEnd/>
            <a:tailEnd/>
          </a:ln>
          <a:effectLst/>
        </p:spPr>
        <p:txBody>
          <a:bodyPr anchor="ctr">
            <a:spAutoFit/>
          </a:bodyPr>
          <a:lstStyle/>
          <a:p>
            <a:pPr algn="ctr"/>
            <a:r>
              <a:rPr lang="en-GB" altLang="ko-KR" b="1">
                <a:effectLst>
                  <a:outerShdw blurRad="38100" dist="38100" dir="2700000" algn="tl">
                    <a:srgbClr val="000000"/>
                  </a:outerShdw>
                </a:effectLst>
                <a:latin typeface="Garamond" pitchFamily="18" charset="0"/>
                <a:ea typeface="굴림" pitchFamily="50" charset="-127"/>
              </a:rPr>
              <a:t>V:1</a:t>
            </a:r>
          </a:p>
        </p:txBody>
      </p:sp>
      <p:sp>
        <p:nvSpPr>
          <p:cNvPr id="505882" name="AutoShape 26"/>
          <p:cNvSpPr>
            <a:spLocks noChangeArrowheads="1"/>
          </p:cNvSpPr>
          <p:nvPr/>
        </p:nvSpPr>
        <p:spPr bwMode="auto">
          <a:xfrm>
            <a:off x="6083300" y="3529013"/>
            <a:ext cx="576263" cy="23177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C0000"/>
          </a:solidFill>
          <a:ln w="9525">
            <a:solidFill>
              <a:srgbClr val="000000"/>
            </a:solidFill>
            <a:miter lim="800000"/>
            <a:headEnd/>
            <a:tailEnd/>
          </a:ln>
          <a:effectLst/>
        </p:spPr>
        <p:txBody>
          <a:bodyPr wrap="none" anchor="ctr"/>
          <a:lstStyle/>
          <a:p>
            <a:endParaRPr lang="ru-RU"/>
          </a:p>
        </p:txBody>
      </p:sp>
      <p:sp>
        <p:nvSpPr>
          <p:cNvPr id="505883" name="Text Box 27"/>
          <p:cNvSpPr txBox="1">
            <a:spLocks noChangeArrowheads="1"/>
          </p:cNvSpPr>
          <p:nvPr/>
        </p:nvSpPr>
        <p:spPr bwMode="auto">
          <a:xfrm>
            <a:off x="762000" y="4549676"/>
            <a:ext cx="5040312" cy="2308324"/>
          </a:xfrm>
          <a:prstGeom prst="rect">
            <a:avLst/>
          </a:prstGeom>
          <a:solidFill>
            <a:srgbClr val="00FFFF"/>
          </a:solidFill>
          <a:ln w="9525">
            <a:solidFill>
              <a:schemeClr val="bg2"/>
            </a:solidFill>
            <a:miter lim="800000"/>
            <a:headEnd/>
            <a:tailEnd/>
          </a:ln>
          <a:effectLst/>
        </p:spPr>
        <p:txBody>
          <a:bodyPr>
            <a:spAutoFit/>
          </a:bodyPr>
          <a:lstStyle/>
          <a:p>
            <a:pPr marL="342900" indent="-342900" eaLnBrk="0" hangingPunct="0">
              <a:buFontTx/>
              <a:buAutoNum type="arabicPeriod" startAt="2"/>
            </a:pPr>
            <a:r>
              <a:rPr lang="ru-RU" altLang="ko-KR" sz="2400" b="1" dirty="0" smtClean="0">
                <a:latin typeface="Garamond" pitchFamily="18" charset="0"/>
                <a:ea typeface="굴림" pitchFamily="50" charset="-127"/>
              </a:rPr>
              <a:t>В отношении стран –членов ВТО, не являющихся участниками СЭИ, не должен быть увеличен общий уровень барьеров в результате создания РТС</a:t>
            </a:r>
            <a:endParaRPr lang="en-GB" altLang="ko-KR" sz="2400" b="1" dirty="0">
              <a:latin typeface="Garamond" pitchFamily="18" charset="0"/>
              <a:ea typeface="굴림" pitchFamily="50" charset="-127"/>
            </a:endParaRPr>
          </a:p>
        </p:txBody>
      </p:sp>
      <p:sp>
        <p:nvSpPr>
          <p:cNvPr id="505884" name="AutoShape 28"/>
          <p:cNvSpPr>
            <a:spLocks noChangeArrowheads="1"/>
          </p:cNvSpPr>
          <p:nvPr/>
        </p:nvSpPr>
        <p:spPr bwMode="auto">
          <a:xfrm>
            <a:off x="6948488" y="5534025"/>
            <a:ext cx="1774825" cy="447675"/>
          </a:xfrm>
          <a:prstGeom prst="roundRect">
            <a:avLst>
              <a:gd name="adj" fmla="val 16667"/>
            </a:avLst>
          </a:prstGeom>
          <a:solidFill>
            <a:srgbClr val="CC0000"/>
          </a:solidFill>
          <a:ln w="15875">
            <a:solidFill>
              <a:schemeClr val="bg2"/>
            </a:solidFill>
            <a:round/>
            <a:headEnd/>
            <a:tailEnd/>
          </a:ln>
          <a:effectLst/>
        </p:spPr>
        <p:txBody>
          <a:bodyPr anchor="ctr">
            <a:spAutoFit/>
          </a:bodyPr>
          <a:lstStyle/>
          <a:p>
            <a:pPr algn="ctr"/>
            <a:r>
              <a:rPr lang="en-GB" altLang="ko-KR" b="1">
                <a:effectLst>
                  <a:outerShdw blurRad="38100" dist="38100" dir="2700000" algn="tl">
                    <a:srgbClr val="000000"/>
                  </a:outerShdw>
                </a:effectLst>
                <a:latin typeface="Garamond" pitchFamily="18" charset="0"/>
                <a:ea typeface="굴림" pitchFamily="50" charset="-127"/>
              </a:rPr>
              <a:t>V:4</a:t>
            </a:r>
          </a:p>
        </p:txBody>
      </p:sp>
      <p:sp>
        <p:nvSpPr>
          <p:cNvPr id="505885" name="AutoShape 29"/>
          <p:cNvSpPr>
            <a:spLocks noChangeArrowheads="1"/>
          </p:cNvSpPr>
          <p:nvPr/>
        </p:nvSpPr>
        <p:spPr bwMode="auto">
          <a:xfrm>
            <a:off x="6083300" y="5630863"/>
            <a:ext cx="576263" cy="23177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C0000"/>
          </a:solidFill>
          <a:ln w="9525">
            <a:solidFill>
              <a:srgbClr val="000000"/>
            </a:solidFill>
            <a:miter lim="800000"/>
            <a:headEnd/>
            <a:tailEnd/>
          </a:ln>
          <a:effectLst/>
        </p:spPr>
        <p:txBody>
          <a:bodyPr wrap="none" anchor="ctr"/>
          <a:lstStyle/>
          <a:p>
            <a:endParaRPr lang="ru-RU"/>
          </a:p>
        </p:txBody>
      </p:sp>
      <p:sp>
        <p:nvSpPr>
          <p:cNvPr id="505887" name="Text Box 31"/>
          <p:cNvSpPr txBox="1">
            <a:spLocks noChangeArrowheads="1"/>
          </p:cNvSpPr>
          <p:nvPr/>
        </p:nvSpPr>
        <p:spPr bwMode="auto">
          <a:xfrm>
            <a:off x="827088" y="404813"/>
            <a:ext cx="7524750" cy="719137"/>
          </a:xfrm>
          <a:prstGeom prst="rect">
            <a:avLst/>
          </a:prstGeom>
          <a:noFill/>
          <a:ln w="12700">
            <a:noFill/>
            <a:miter lim="800000"/>
            <a:headEnd/>
            <a:tailEnd/>
          </a:ln>
          <a:effectLst/>
        </p:spPr>
        <p:txBody>
          <a:bodyPr/>
          <a:lstStyle/>
          <a:p>
            <a:pPr marL="536575" indent="-536575" algn="ctr">
              <a:spcBef>
                <a:spcPct val="50000"/>
              </a:spcBef>
              <a:buClr>
                <a:srgbClr val="CC3300"/>
              </a:buClr>
              <a:buSzPct val="70000"/>
              <a:buFont typeface="Wingdings" pitchFamily="2" charset="2"/>
              <a:buNone/>
              <a:tabLst>
                <a:tab pos="449263" algn="l"/>
              </a:tabLst>
            </a:pPr>
            <a:r>
              <a:rPr lang="ru-RU" sz="4000" b="1" dirty="0" smtClean="0">
                <a:solidFill>
                  <a:schemeClr val="tx2"/>
                </a:solidFill>
                <a:effectLst>
                  <a:outerShdw blurRad="38100" dist="38100" dir="2700000" algn="tl">
                    <a:srgbClr val="000000"/>
                  </a:outerShdw>
                </a:effectLst>
                <a:latin typeface="Garamond" pitchFamily="18" charset="0"/>
              </a:rPr>
              <a:t>ГАТС Статья </a:t>
            </a:r>
            <a:r>
              <a:rPr lang="en-US" sz="4000" b="1" dirty="0" smtClean="0">
                <a:solidFill>
                  <a:schemeClr val="tx2"/>
                </a:solidFill>
                <a:effectLst>
                  <a:outerShdw blurRad="38100" dist="38100" dir="2700000" algn="tl">
                    <a:srgbClr val="000000"/>
                  </a:outerShdw>
                </a:effectLst>
                <a:latin typeface="Garamond" pitchFamily="18" charset="0"/>
              </a:rPr>
              <a:t>V</a:t>
            </a:r>
            <a:endParaRPr lang="en-US" sz="4000" b="1" dirty="0">
              <a:solidFill>
                <a:schemeClr val="tx2"/>
              </a:solidFill>
              <a:effectLst>
                <a:outerShdw blurRad="38100" dist="38100" dir="2700000" algn="tl">
                  <a:srgbClr val="000000"/>
                </a:outerShdw>
              </a:effectLst>
              <a:latin typeface="Garamon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058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7" presetClass="entr" presetSubtype="0" fill="hold" grpId="0" nodeType="clickEffect">
                                  <p:stCondLst>
                                    <p:cond delay="0"/>
                                  </p:stCondLst>
                                  <p:iterate type="lt">
                                    <p:tmPct val="50000"/>
                                  </p:iterate>
                                  <p:childTnLst>
                                    <p:set>
                                      <p:cBhvr>
                                        <p:cTn id="10" dur="1" fill="hold">
                                          <p:stCondLst>
                                            <p:cond delay="0"/>
                                          </p:stCondLst>
                                        </p:cTn>
                                        <p:tgtEl>
                                          <p:spTgt spid="505880"/>
                                        </p:tgtEl>
                                        <p:attrNameLst>
                                          <p:attrName>style.visibility</p:attrName>
                                        </p:attrNameLst>
                                      </p:cBhvr>
                                      <p:to>
                                        <p:strVal val="visible"/>
                                      </p:to>
                                    </p:set>
                                    <p:anim calcmode="discrete" valueType="clr">
                                      <p:cBhvr override="childStyle">
                                        <p:cTn id="11" dur="80"/>
                                        <p:tgtEl>
                                          <p:spTgt spid="505880"/>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505880"/>
                                        </p:tgtEl>
                                        <p:attrNameLst>
                                          <p:attrName>fillcolor</p:attrName>
                                        </p:attrNameLst>
                                      </p:cBhvr>
                                      <p:tavLst>
                                        <p:tav tm="0">
                                          <p:val>
                                            <p:clrVal>
                                              <a:schemeClr val="accent2"/>
                                            </p:clrVal>
                                          </p:val>
                                        </p:tav>
                                        <p:tav tm="50000">
                                          <p:val>
                                            <p:clrVal>
                                              <a:schemeClr val="hlink"/>
                                            </p:clrVal>
                                          </p:val>
                                        </p:tav>
                                      </p:tavLst>
                                    </p:anim>
                                    <p:set>
                                      <p:cBhvr>
                                        <p:cTn id="13" dur="80"/>
                                        <p:tgtEl>
                                          <p:spTgt spid="505880"/>
                                        </p:tgtEl>
                                        <p:attrNameLst>
                                          <p:attrName>fill.type</p:attrName>
                                        </p:attrNameLst>
                                      </p:cBhvr>
                                      <p:to>
                                        <p:strVal val="solid"/>
                                      </p:to>
                                    </p:set>
                                  </p:childTnLst>
                                </p:cTn>
                              </p:par>
                            </p:childTnLst>
                          </p:cTn>
                        </p:par>
                      </p:childTnLst>
                    </p:cTn>
                  </p:par>
                  <p:par>
                    <p:cTn id="14" fill="hold">
                      <p:stCondLst>
                        <p:cond delay="indefinite"/>
                      </p:stCondLst>
                      <p:childTnLst>
                        <p:par>
                          <p:cTn id="15" fill="hold">
                            <p:stCondLst>
                              <p:cond delay="0"/>
                            </p:stCondLst>
                            <p:childTnLst>
                              <p:par>
                                <p:cTn id="16" presetID="17" presetClass="entr" presetSubtype="8" fill="hold" grpId="0" nodeType="clickEffect">
                                  <p:stCondLst>
                                    <p:cond delay="0"/>
                                  </p:stCondLst>
                                  <p:childTnLst>
                                    <p:set>
                                      <p:cBhvr>
                                        <p:cTn id="17" dur="1" fill="hold">
                                          <p:stCondLst>
                                            <p:cond delay="0"/>
                                          </p:stCondLst>
                                        </p:cTn>
                                        <p:tgtEl>
                                          <p:spTgt spid="505882"/>
                                        </p:tgtEl>
                                        <p:attrNameLst>
                                          <p:attrName>style.visibility</p:attrName>
                                        </p:attrNameLst>
                                      </p:cBhvr>
                                      <p:to>
                                        <p:strVal val="visible"/>
                                      </p:to>
                                    </p:set>
                                    <p:anim calcmode="lin" valueType="num">
                                      <p:cBhvr>
                                        <p:cTn id="18" dur="500" fill="hold"/>
                                        <p:tgtEl>
                                          <p:spTgt spid="505882"/>
                                        </p:tgtEl>
                                        <p:attrNameLst>
                                          <p:attrName>ppt_x</p:attrName>
                                        </p:attrNameLst>
                                      </p:cBhvr>
                                      <p:tavLst>
                                        <p:tav tm="0">
                                          <p:val>
                                            <p:strVal val="#ppt_x-#ppt_w/2"/>
                                          </p:val>
                                        </p:tav>
                                        <p:tav tm="100000">
                                          <p:val>
                                            <p:strVal val="#ppt_x"/>
                                          </p:val>
                                        </p:tav>
                                      </p:tavLst>
                                    </p:anim>
                                    <p:anim calcmode="lin" valueType="num">
                                      <p:cBhvr>
                                        <p:cTn id="19" dur="500" fill="hold"/>
                                        <p:tgtEl>
                                          <p:spTgt spid="505882"/>
                                        </p:tgtEl>
                                        <p:attrNameLst>
                                          <p:attrName>ppt_y</p:attrName>
                                        </p:attrNameLst>
                                      </p:cBhvr>
                                      <p:tavLst>
                                        <p:tav tm="0">
                                          <p:val>
                                            <p:strVal val="#ppt_y"/>
                                          </p:val>
                                        </p:tav>
                                        <p:tav tm="100000">
                                          <p:val>
                                            <p:strVal val="#ppt_y"/>
                                          </p:val>
                                        </p:tav>
                                      </p:tavLst>
                                    </p:anim>
                                    <p:anim calcmode="lin" valueType="num">
                                      <p:cBhvr>
                                        <p:cTn id="20" dur="500" fill="hold"/>
                                        <p:tgtEl>
                                          <p:spTgt spid="505882"/>
                                        </p:tgtEl>
                                        <p:attrNameLst>
                                          <p:attrName>ppt_w</p:attrName>
                                        </p:attrNameLst>
                                      </p:cBhvr>
                                      <p:tavLst>
                                        <p:tav tm="0">
                                          <p:val>
                                            <p:fltVal val="0"/>
                                          </p:val>
                                        </p:tav>
                                        <p:tav tm="100000">
                                          <p:val>
                                            <p:strVal val="#ppt_w"/>
                                          </p:val>
                                        </p:tav>
                                      </p:tavLst>
                                    </p:anim>
                                    <p:anim calcmode="lin" valueType="num">
                                      <p:cBhvr>
                                        <p:cTn id="21" dur="500" fill="hold"/>
                                        <p:tgtEl>
                                          <p:spTgt spid="505882"/>
                                        </p:tgtEl>
                                        <p:attrNameLst>
                                          <p:attrName>ppt_h</p:attrName>
                                        </p:attrNameLst>
                                      </p:cBhvr>
                                      <p:tavLst>
                                        <p:tav tm="0">
                                          <p:val>
                                            <p:strVal val="#ppt_h"/>
                                          </p:val>
                                        </p:tav>
                                        <p:tav tm="100000">
                                          <p:val>
                                            <p:strVal val="#ppt_h"/>
                                          </p:val>
                                        </p:tav>
                                      </p:tavLst>
                                    </p:anim>
                                  </p:childTnLst>
                                </p:cTn>
                              </p:par>
                              <p:par>
                                <p:cTn id="22" presetID="9" presetClass="entr" presetSubtype="0" fill="hold" grpId="0" nodeType="withEffect">
                                  <p:stCondLst>
                                    <p:cond delay="0"/>
                                  </p:stCondLst>
                                  <p:childTnLst>
                                    <p:set>
                                      <p:cBhvr>
                                        <p:cTn id="23" dur="1" fill="hold">
                                          <p:stCondLst>
                                            <p:cond delay="0"/>
                                          </p:stCondLst>
                                        </p:cTn>
                                        <p:tgtEl>
                                          <p:spTgt spid="505881"/>
                                        </p:tgtEl>
                                        <p:attrNameLst>
                                          <p:attrName>style.visibility</p:attrName>
                                        </p:attrNameLst>
                                      </p:cBhvr>
                                      <p:to>
                                        <p:strVal val="visible"/>
                                      </p:to>
                                    </p:set>
                                    <p:animEffect transition="in" filter="dissolve">
                                      <p:cBhvr>
                                        <p:cTn id="24" dur="500"/>
                                        <p:tgtEl>
                                          <p:spTgt spid="505881"/>
                                        </p:tgtEl>
                                      </p:cBhvr>
                                    </p:animEffect>
                                  </p:childTnLst>
                                </p:cTn>
                              </p:par>
                            </p:childTnLst>
                          </p:cTn>
                        </p:par>
                      </p:childTnLst>
                    </p:cTn>
                  </p:par>
                  <p:par>
                    <p:cTn id="25" fill="hold">
                      <p:stCondLst>
                        <p:cond delay="indefinite"/>
                      </p:stCondLst>
                      <p:childTnLst>
                        <p:par>
                          <p:cTn id="26" fill="hold">
                            <p:stCondLst>
                              <p:cond delay="0"/>
                            </p:stCondLst>
                            <p:childTnLst>
                              <p:par>
                                <p:cTn id="27" presetID="27" presetClass="entr" presetSubtype="0" fill="hold" grpId="0" nodeType="clickEffect">
                                  <p:stCondLst>
                                    <p:cond delay="0"/>
                                  </p:stCondLst>
                                  <p:iterate type="lt">
                                    <p:tmPct val="50000"/>
                                  </p:iterate>
                                  <p:childTnLst>
                                    <p:set>
                                      <p:cBhvr>
                                        <p:cTn id="28" dur="1" fill="hold">
                                          <p:stCondLst>
                                            <p:cond delay="0"/>
                                          </p:stCondLst>
                                        </p:cTn>
                                        <p:tgtEl>
                                          <p:spTgt spid="505883"/>
                                        </p:tgtEl>
                                        <p:attrNameLst>
                                          <p:attrName>style.visibility</p:attrName>
                                        </p:attrNameLst>
                                      </p:cBhvr>
                                      <p:to>
                                        <p:strVal val="visible"/>
                                      </p:to>
                                    </p:set>
                                    <p:anim calcmode="discrete" valueType="clr">
                                      <p:cBhvr override="childStyle">
                                        <p:cTn id="29" dur="80"/>
                                        <p:tgtEl>
                                          <p:spTgt spid="505883"/>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505883"/>
                                        </p:tgtEl>
                                        <p:attrNameLst>
                                          <p:attrName>fillcolor</p:attrName>
                                        </p:attrNameLst>
                                      </p:cBhvr>
                                      <p:tavLst>
                                        <p:tav tm="0">
                                          <p:val>
                                            <p:clrVal>
                                              <a:schemeClr val="accent2"/>
                                            </p:clrVal>
                                          </p:val>
                                        </p:tav>
                                        <p:tav tm="50000">
                                          <p:val>
                                            <p:clrVal>
                                              <a:schemeClr val="hlink"/>
                                            </p:clrVal>
                                          </p:val>
                                        </p:tav>
                                      </p:tavLst>
                                    </p:anim>
                                    <p:set>
                                      <p:cBhvr>
                                        <p:cTn id="31" dur="80"/>
                                        <p:tgtEl>
                                          <p:spTgt spid="505883"/>
                                        </p:tgtEl>
                                        <p:attrNameLst>
                                          <p:attrName>fill.type</p:attrName>
                                        </p:attrNameLst>
                                      </p:cBhvr>
                                      <p:to>
                                        <p:strVal val="solid"/>
                                      </p:to>
                                    </p:set>
                                  </p:childTnLst>
                                </p:cTn>
                              </p:par>
                            </p:childTnLst>
                          </p:cTn>
                        </p:par>
                      </p:childTnLst>
                    </p:cTn>
                  </p:par>
                  <p:par>
                    <p:cTn id="32" fill="hold">
                      <p:stCondLst>
                        <p:cond delay="indefinite"/>
                      </p:stCondLst>
                      <p:childTnLst>
                        <p:par>
                          <p:cTn id="33" fill="hold">
                            <p:stCondLst>
                              <p:cond delay="0"/>
                            </p:stCondLst>
                            <p:childTnLst>
                              <p:par>
                                <p:cTn id="34" presetID="17" presetClass="entr" presetSubtype="8" fill="hold" grpId="0" nodeType="clickEffect">
                                  <p:stCondLst>
                                    <p:cond delay="0"/>
                                  </p:stCondLst>
                                  <p:childTnLst>
                                    <p:set>
                                      <p:cBhvr>
                                        <p:cTn id="35" dur="1" fill="hold">
                                          <p:stCondLst>
                                            <p:cond delay="0"/>
                                          </p:stCondLst>
                                        </p:cTn>
                                        <p:tgtEl>
                                          <p:spTgt spid="505885"/>
                                        </p:tgtEl>
                                        <p:attrNameLst>
                                          <p:attrName>style.visibility</p:attrName>
                                        </p:attrNameLst>
                                      </p:cBhvr>
                                      <p:to>
                                        <p:strVal val="visible"/>
                                      </p:to>
                                    </p:set>
                                    <p:anim calcmode="lin" valueType="num">
                                      <p:cBhvr>
                                        <p:cTn id="36" dur="500" fill="hold"/>
                                        <p:tgtEl>
                                          <p:spTgt spid="505885"/>
                                        </p:tgtEl>
                                        <p:attrNameLst>
                                          <p:attrName>ppt_x</p:attrName>
                                        </p:attrNameLst>
                                      </p:cBhvr>
                                      <p:tavLst>
                                        <p:tav tm="0">
                                          <p:val>
                                            <p:strVal val="#ppt_x-#ppt_w/2"/>
                                          </p:val>
                                        </p:tav>
                                        <p:tav tm="100000">
                                          <p:val>
                                            <p:strVal val="#ppt_x"/>
                                          </p:val>
                                        </p:tav>
                                      </p:tavLst>
                                    </p:anim>
                                    <p:anim calcmode="lin" valueType="num">
                                      <p:cBhvr>
                                        <p:cTn id="37" dur="500" fill="hold"/>
                                        <p:tgtEl>
                                          <p:spTgt spid="505885"/>
                                        </p:tgtEl>
                                        <p:attrNameLst>
                                          <p:attrName>ppt_y</p:attrName>
                                        </p:attrNameLst>
                                      </p:cBhvr>
                                      <p:tavLst>
                                        <p:tav tm="0">
                                          <p:val>
                                            <p:strVal val="#ppt_y"/>
                                          </p:val>
                                        </p:tav>
                                        <p:tav tm="100000">
                                          <p:val>
                                            <p:strVal val="#ppt_y"/>
                                          </p:val>
                                        </p:tav>
                                      </p:tavLst>
                                    </p:anim>
                                    <p:anim calcmode="lin" valueType="num">
                                      <p:cBhvr>
                                        <p:cTn id="38" dur="500" fill="hold"/>
                                        <p:tgtEl>
                                          <p:spTgt spid="505885"/>
                                        </p:tgtEl>
                                        <p:attrNameLst>
                                          <p:attrName>ppt_w</p:attrName>
                                        </p:attrNameLst>
                                      </p:cBhvr>
                                      <p:tavLst>
                                        <p:tav tm="0">
                                          <p:val>
                                            <p:fltVal val="0"/>
                                          </p:val>
                                        </p:tav>
                                        <p:tav tm="100000">
                                          <p:val>
                                            <p:strVal val="#ppt_w"/>
                                          </p:val>
                                        </p:tav>
                                      </p:tavLst>
                                    </p:anim>
                                    <p:anim calcmode="lin" valueType="num">
                                      <p:cBhvr>
                                        <p:cTn id="39" dur="500" fill="hold"/>
                                        <p:tgtEl>
                                          <p:spTgt spid="505885"/>
                                        </p:tgtEl>
                                        <p:attrNameLst>
                                          <p:attrName>ppt_h</p:attrName>
                                        </p:attrNameLst>
                                      </p:cBhvr>
                                      <p:tavLst>
                                        <p:tav tm="0">
                                          <p:val>
                                            <p:strVal val="#ppt_h"/>
                                          </p:val>
                                        </p:tav>
                                        <p:tav tm="100000">
                                          <p:val>
                                            <p:strVal val="#ppt_h"/>
                                          </p:val>
                                        </p:tav>
                                      </p:tavLst>
                                    </p:anim>
                                  </p:childTnLst>
                                </p:cTn>
                              </p:par>
                              <p:par>
                                <p:cTn id="40" presetID="9" presetClass="entr" presetSubtype="0" fill="hold" grpId="0" nodeType="withEffect">
                                  <p:stCondLst>
                                    <p:cond delay="0"/>
                                  </p:stCondLst>
                                  <p:childTnLst>
                                    <p:set>
                                      <p:cBhvr>
                                        <p:cTn id="41" dur="1" fill="hold">
                                          <p:stCondLst>
                                            <p:cond delay="0"/>
                                          </p:stCondLst>
                                        </p:cTn>
                                        <p:tgtEl>
                                          <p:spTgt spid="505884"/>
                                        </p:tgtEl>
                                        <p:attrNameLst>
                                          <p:attrName>style.visibility</p:attrName>
                                        </p:attrNameLst>
                                      </p:cBhvr>
                                      <p:to>
                                        <p:strVal val="visible"/>
                                      </p:to>
                                    </p:set>
                                    <p:animEffect transition="in" filter="dissolve">
                                      <p:cBhvr>
                                        <p:cTn id="42" dur="500"/>
                                        <p:tgtEl>
                                          <p:spTgt spid="5058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5879" grpId="0"/>
      <p:bldP spid="505880" grpId="0" animBg="1"/>
      <p:bldP spid="505881" grpId="0" animBg="1"/>
      <p:bldP spid="505882" grpId="0" animBg="1"/>
      <p:bldP spid="505883" grpId="0" animBg="1"/>
      <p:bldP spid="505884" grpId="0" animBg="1"/>
      <p:bldP spid="50588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9282" name="AutoShape 2"/>
          <p:cNvSpPr>
            <a:spLocks noChangeArrowheads="1"/>
          </p:cNvSpPr>
          <p:nvPr/>
        </p:nvSpPr>
        <p:spPr bwMode="auto">
          <a:xfrm>
            <a:off x="425450" y="2287429"/>
            <a:ext cx="3498850" cy="1225868"/>
          </a:xfrm>
          <a:prstGeom prst="roundRect">
            <a:avLst>
              <a:gd name="adj" fmla="val 16667"/>
            </a:avLst>
          </a:prstGeom>
          <a:solidFill>
            <a:schemeClr val="accent3">
              <a:lumMod val="60000"/>
              <a:lumOff val="40000"/>
            </a:schemeClr>
          </a:solidFill>
          <a:ln w="12700">
            <a:solidFill>
              <a:srgbClr val="000000"/>
            </a:solidFill>
            <a:round/>
            <a:headEnd/>
            <a:tailEnd/>
          </a:ln>
          <a:effectLst/>
        </p:spPr>
        <p:txBody>
          <a:bodyPr lIns="18000" rIns="18000" anchor="ctr">
            <a:spAutoFit/>
          </a:bodyPr>
          <a:lstStyle/>
          <a:p>
            <a:pPr>
              <a:spcAft>
                <a:spcPct val="25000"/>
              </a:spcAft>
              <a:buClr>
                <a:srgbClr val="FFFF00"/>
              </a:buClr>
              <a:buFont typeface="Wingdings" pitchFamily="2" charset="2"/>
              <a:buNone/>
            </a:pPr>
            <a:r>
              <a:rPr lang="ru-RU" altLang="ko-KR" sz="2200" b="1" dirty="0" smtClean="0">
                <a:effectLst>
                  <a:outerShdw blurRad="38100" dist="38100" dir="2700000" algn="tl">
                    <a:srgbClr val="000000"/>
                  </a:outerShdw>
                </a:effectLst>
                <a:latin typeface="Garamond" pitchFamily="18" charset="0"/>
                <a:ea typeface="굴림" pitchFamily="50" charset="-127"/>
              </a:rPr>
              <a:t>Должно охватывать существенное число секторов</a:t>
            </a:r>
            <a:endParaRPr lang="en-GB" altLang="ko-KR" sz="2200" b="1" dirty="0">
              <a:effectLst>
                <a:outerShdw blurRad="38100" dist="38100" dir="2700000" algn="tl">
                  <a:srgbClr val="000000"/>
                </a:outerShdw>
              </a:effectLst>
              <a:latin typeface="Garamond" pitchFamily="18" charset="0"/>
              <a:ea typeface="굴림" pitchFamily="50" charset="-127"/>
            </a:endParaRPr>
          </a:p>
        </p:txBody>
      </p:sp>
      <p:sp>
        <p:nvSpPr>
          <p:cNvPr id="609285" name="Text Box 5"/>
          <p:cNvSpPr txBox="1">
            <a:spLocks noChangeArrowheads="1"/>
          </p:cNvSpPr>
          <p:nvPr/>
        </p:nvSpPr>
        <p:spPr bwMode="auto">
          <a:xfrm>
            <a:off x="423863" y="1411288"/>
            <a:ext cx="8101012" cy="461665"/>
          </a:xfrm>
          <a:prstGeom prst="rect">
            <a:avLst/>
          </a:prstGeom>
          <a:noFill/>
          <a:ln w="9525">
            <a:noFill/>
            <a:miter lim="800000"/>
            <a:headEnd/>
            <a:tailEnd/>
          </a:ln>
          <a:effectLst/>
        </p:spPr>
        <p:txBody>
          <a:bodyPr>
            <a:spAutoFit/>
          </a:bodyPr>
          <a:lstStyle/>
          <a:p>
            <a:pPr>
              <a:spcBef>
                <a:spcPct val="50000"/>
              </a:spcBef>
            </a:pPr>
            <a:r>
              <a:rPr lang="ru-RU" altLang="ko-KR" sz="2400" b="1" dirty="0" smtClean="0">
                <a:latin typeface="Garamond" pitchFamily="18" charset="0"/>
                <a:ea typeface="굴림" pitchFamily="50" charset="-127"/>
              </a:rPr>
              <a:t>В частности, соглашение</a:t>
            </a:r>
            <a:endParaRPr lang="en-GB" altLang="ko-KR" sz="2400" b="1" dirty="0">
              <a:latin typeface="Garamond" pitchFamily="18" charset="0"/>
              <a:ea typeface="굴림" pitchFamily="50" charset="-127"/>
            </a:endParaRPr>
          </a:p>
        </p:txBody>
      </p:sp>
      <p:sp>
        <p:nvSpPr>
          <p:cNvPr id="609293" name="AutoShape 13"/>
          <p:cNvSpPr>
            <a:spLocks noChangeArrowheads="1"/>
          </p:cNvSpPr>
          <p:nvPr/>
        </p:nvSpPr>
        <p:spPr bwMode="auto">
          <a:xfrm>
            <a:off x="415925" y="4948079"/>
            <a:ext cx="3603625" cy="1225868"/>
          </a:xfrm>
          <a:prstGeom prst="roundRect">
            <a:avLst>
              <a:gd name="adj" fmla="val 16667"/>
            </a:avLst>
          </a:prstGeom>
          <a:solidFill>
            <a:schemeClr val="accent3">
              <a:lumMod val="60000"/>
              <a:lumOff val="40000"/>
            </a:schemeClr>
          </a:solidFill>
          <a:ln w="12700">
            <a:solidFill>
              <a:srgbClr val="000000"/>
            </a:solidFill>
            <a:round/>
            <a:headEnd/>
            <a:tailEnd/>
          </a:ln>
          <a:effectLst/>
        </p:spPr>
        <p:txBody>
          <a:bodyPr lIns="18000" rIns="18000" anchor="ctr">
            <a:spAutoFit/>
          </a:bodyPr>
          <a:lstStyle/>
          <a:p>
            <a:pPr>
              <a:spcAft>
                <a:spcPct val="25000"/>
              </a:spcAft>
              <a:buClr>
                <a:srgbClr val="FFFF00"/>
              </a:buClr>
              <a:buFont typeface="Wingdings" pitchFamily="2" charset="2"/>
              <a:buNone/>
            </a:pPr>
            <a:r>
              <a:rPr lang="ru-RU" altLang="ko-KR" sz="2200" b="1" dirty="0" smtClean="0">
                <a:effectLst>
                  <a:outerShdw blurRad="38100" dist="38100" dir="2700000" algn="tl">
                    <a:srgbClr val="000000"/>
                  </a:outerShdw>
                </a:effectLst>
                <a:latin typeface="Garamond" pitchFamily="18" charset="0"/>
                <a:ea typeface="굴림" pitchFamily="50" charset="-127"/>
              </a:rPr>
              <a:t>Не допускает в охватываемых секторах дискриминационных мер</a:t>
            </a:r>
            <a:endParaRPr lang="en-GB" altLang="ko-KR" sz="2200" b="1" dirty="0">
              <a:effectLst>
                <a:outerShdw blurRad="38100" dist="38100" dir="2700000" algn="tl">
                  <a:srgbClr val="000000"/>
                </a:outerShdw>
              </a:effectLst>
              <a:latin typeface="Garamond" pitchFamily="18" charset="0"/>
              <a:ea typeface="굴림" pitchFamily="50" charset="-127"/>
            </a:endParaRPr>
          </a:p>
        </p:txBody>
      </p:sp>
      <p:sp>
        <p:nvSpPr>
          <p:cNvPr id="609294" name="AutoShape 14"/>
          <p:cNvSpPr>
            <a:spLocks noChangeArrowheads="1"/>
          </p:cNvSpPr>
          <p:nvPr/>
        </p:nvSpPr>
        <p:spPr bwMode="auto">
          <a:xfrm>
            <a:off x="425450" y="3627239"/>
            <a:ext cx="6451600" cy="851297"/>
          </a:xfrm>
          <a:prstGeom prst="roundRect">
            <a:avLst>
              <a:gd name="adj" fmla="val 16667"/>
            </a:avLst>
          </a:prstGeom>
          <a:solidFill>
            <a:schemeClr val="accent3">
              <a:lumMod val="60000"/>
              <a:lumOff val="40000"/>
            </a:schemeClr>
          </a:solidFill>
          <a:ln w="12700">
            <a:solidFill>
              <a:srgbClr val="000000"/>
            </a:solidFill>
            <a:round/>
            <a:headEnd/>
            <a:tailEnd/>
          </a:ln>
          <a:effectLst/>
        </p:spPr>
        <p:txBody>
          <a:bodyPr lIns="18000" rIns="18000" anchor="ctr">
            <a:spAutoFit/>
          </a:bodyPr>
          <a:lstStyle/>
          <a:p>
            <a:pPr>
              <a:spcAft>
                <a:spcPct val="25000"/>
              </a:spcAft>
              <a:buClr>
                <a:srgbClr val="FFFF00"/>
              </a:buClr>
              <a:buFont typeface="Wingdings" pitchFamily="2" charset="2"/>
              <a:buNone/>
            </a:pPr>
            <a:r>
              <a:rPr lang="ru-RU" altLang="ko-KR" sz="2200" b="1" dirty="0" smtClean="0">
                <a:effectLst>
                  <a:outerShdw blurRad="38100" dist="38100" dir="2700000" algn="tl">
                    <a:srgbClr val="000000"/>
                  </a:outerShdw>
                </a:effectLst>
                <a:latin typeface="Garamond" pitchFamily="18" charset="0"/>
                <a:ea typeface="굴림" pitchFamily="50" charset="-127"/>
              </a:rPr>
              <a:t>Не должно априори исключат какой-либо способов поставки услуги</a:t>
            </a:r>
            <a:endParaRPr lang="en-GB" altLang="ko-KR" sz="2200" b="1" dirty="0">
              <a:effectLst>
                <a:outerShdw blurRad="38100" dist="38100" dir="2700000" algn="tl">
                  <a:srgbClr val="000000"/>
                </a:outerShdw>
              </a:effectLst>
              <a:latin typeface="Garamond" pitchFamily="18" charset="0"/>
              <a:ea typeface="굴림" pitchFamily="50" charset="-127"/>
            </a:endParaRPr>
          </a:p>
        </p:txBody>
      </p:sp>
      <p:sp>
        <p:nvSpPr>
          <p:cNvPr id="609295" name="AutoShape 15"/>
          <p:cNvSpPr>
            <a:spLocks noChangeArrowheads="1"/>
          </p:cNvSpPr>
          <p:nvPr/>
        </p:nvSpPr>
        <p:spPr bwMode="auto">
          <a:xfrm>
            <a:off x="4679950" y="2044700"/>
            <a:ext cx="3924300" cy="1296988"/>
          </a:xfrm>
          <a:prstGeom prst="cloudCallout">
            <a:avLst>
              <a:gd name="adj1" fmla="val -59667"/>
              <a:gd name="adj2" fmla="val 22093"/>
            </a:avLst>
          </a:prstGeom>
          <a:solidFill>
            <a:srgbClr val="00FFFF"/>
          </a:solidFill>
          <a:ln w="9525">
            <a:solidFill>
              <a:schemeClr val="tx1"/>
            </a:solidFill>
            <a:round/>
            <a:headEnd/>
            <a:tailEnd/>
          </a:ln>
          <a:effectLst/>
        </p:spPr>
        <p:txBody>
          <a:bodyPr lIns="90000" tIns="0" rIns="0"/>
          <a:lstStyle/>
          <a:p>
            <a:r>
              <a:rPr lang="ru-RU" altLang="ko-KR" b="1" dirty="0" smtClean="0">
                <a:latin typeface="Garamond" pitchFamily="18" charset="0"/>
                <a:ea typeface="굴림" pitchFamily="50" charset="-127"/>
              </a:rPr>
              <a:t>Число секторов, объем торговли и способы поставки</a:t>
            </a:r>
            <a:endParaRPr lang="en-GB" altLang="ko-KR" b="1" dirty="0">
              <a:latin typeface="Garamond" pitchFamily="18" charset="0"/>
              <a:ea typeface="굴림" pitchFamily="50" charset="-127"/>
            </a:endParaRPr>
          </a:p>
        </p:txBody>
      </p:sp>
      <p:sp>
        <p:nvSpPr>
          <p:cNvPr id="609298" name="AutoShape 18"/>
          <p:cNvSpPr>
            <a:spLocks noChangeArrowheads="1"/>
          </p:cNvSpPr>
          <p:nvPr/>
        </p:nvSpPr>
        <p:spPr bwMode="auto">
          <a:xfrm>
            <a:off x="4356100" y="4868863"/>
            <a:ext cx="4679950" cy="1871662"/>
          </a:xfrm>
          <a:prstGeom prst="cloudCallout">
            <a:avLst>
              <a:gd name="adj1" fmla="val -48949"/>
              <a:gd name="adj2" fmla="val -33801"/>
            </a:avLst>
          </a:prstGeom>
          <a:solidFill>
            <a:srgbClr val="00FFFF"/>
          </a:solidFill>
          <a:ln w="9525">
            <a:solidFill>
              <a:schemeClr val="tx1"/>
            </a:solidFill>
            <a:round/>
            <a:headEnd/>
            <a:tailEnd/>
          </a:ln>
          <a:effectLst/>
        </p:spPr>
        <p:txBody>
          <a:bodyPr lIns="18000" tIns="0" rIns="18000"/>
          <a:lstStyle/>
          <a:p>
            <a:r>
              <a:rPr lang="ru-RU" altLang="ko-KR" b="1" dirty="0" smtClean="0">
                <a:latin typeface="Garamond" pitchFamily="18" charset="0"/>
                <a:ea typeface="굴림" pitchFamily="50" charset="-127"/>
              </a:rPr>
              <a:t>Отмена существующих и запрещение новых или более дискриминационных мер</a:t>
            </a:r>
            <a:endParaRPr lang="en-GB" altLang="ko-KR" b="1" dirty="0">
              <a:latin typeface="Garamond" pitchFamily="18" charset="0"/>
              <a:ea typeface="굴림" pitchFamily="50" charset="-127"/>
            </a:endParaRPr>
          </a:p>
        </p:txBody>
      </p:sp>
      <p:sp>
        <p:nvSpPr>
          <p:cNvPr id="609300" name="Text Box 20"/>
          <p:cNvSpPr txBox="1">
            <a:spLocks noChangeArrowheads="1"/>
          </p:cNvSpPr>
          <p:nvPr/>
        </p:nvSpPr>
        <p:spPr bwMode="auto">
          <a:xfrm>
            <a:off x="827088" y="404813"/>
            <a:ext cx="7524750" cy="719137"/>
          </a:xfrm>
          <a:prstGeom prst="rect">
            <a:avLst/>
          </a:prstGeom>
          <a:noFill/>
          <a:ln w="12700">
            <a:noFill/>
            <a:miter lim="800000"/>
            <a:headEnd/>
            <a:tailEnd/>
          </a:ln>
          <a:effectLst/>
        </p:spPr>
        <p:txBody>
          <a:bodyPr/>
          <a:lstStyle/>
          <a:p>
            <a:pPr marL="536575" indent="-536575" algn="ctr">
              <a:spcBef>
                <a:spcPct val="50000"/>
              </a:spcBef>
              <a:buClr>
                <a:srgbClr val="CC3300"/>
              </a:buClr>
              <a:buSzPct val="70000"/>
              <a:buFont typeface="Wingdings" pitchFamily="2" charset="2"/>
              <a:buNone/>
              <a:tabLst>
                <a:tab pos="449263" algn="l"/>
              </a:tabLst>
            </a:pPr>
            <a:r>
              <a:rPr lang="ru-RU" sz="4000" b="1" dirty="0" smtClean="0">
                <a:solidFill>
                  <a:schemeClr val="tx2"/>
                </a:solidFill>
                <a:effectLst>
                  <a:outerShdw blurRad="38100" dist="38100" dir="2700000" algn="tl">
                    <a:srgbClr val="000000"/>
                  </a:outerShdw>
                </a:effectLst>
                <a:latin typeface="Garamond" pitchFamily="18" charset="0"/>
              </a:rPr>
              <a:t>ГАТС Статья </a:t>
            </a:r>
            <a:r>
              <a:rPr lang="en-US" sz="4000" b="1" dirty="0" smtClean="0">
                <a:solidFill>
                  <a:schemeClr val="tx2"/>
                </a:solidFill>
                <a:effectLst>
                  <a:outerShdw blurRad="38100" dist="38100" dir="2700000" algn="tl">
                    <a:srgbClr val="000000"/>
                  </a:outerShdw>
                </a:effectLst>
                <a:latin typeface="Garamond" pitchFamily="18" charset="0"/>
              </a:rPr>
              <a:t>V</a:t>
            </a:r>
            <a:endParaRPr lang="en-US" sz="4000" b="1" dirty="0">
              <a:solidFill>
                <a:schemeClr val="tx2"/>
              </a:solidFill>
              <a:effectLst>
                <a:outerShdw blurRad="38100" dist="38100" dir="2700000" algn="tl">
                  <a:srgbClr val="000000"/>
                </a:outerShdw>
              </a:effectLst>
              <a:latin typeface="Garamon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609285"/>
                                        </p:tgtEl>
                                        <p:attrNameLst>
                                          <p:attrName>style.visibility</p:attrName>
                                        </p:attrNameLst>
                                      </p:cBhvr>
                                      <p:to>
                                        <p:strVal val="visible"/>
                                      </p:to>
                                    </p:set>
                                    <p:anim calcmode="discrete" valueType="clr">
                                      <p:cBhvr override="childStyle">
                                        <p:cTn id="7" dur="80"/>
                                        <p:tgtEl>
                                          <p:spTgt spid="60928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09285"/>
                                        </p:tgtEl>
                                        <p:attrNameLst>
                                          <p:attrName>fillcolor</p:attrName>
                                        </p:attrNameLst>
                                      </p:cBhvr>
                                      <p:tavLst>
                                        <p:tav tm="0">
                                          <p:val>
                                            <p:clrVal>
                                              <a:schemeClr val="accent2"/>
                                            </p:clrVal>
                                          </p:val>
                                        </p:tav>
                                        <p:tav tm="50000">
                                          <p:val>
                                            <p:clrVal>
                                              <a:schemeClr val="hlink"/>
                                            </p:clrVal>
                                          </p:val>
                                        </p:tav>
                                      </p:tavLst>
                                    </p:anim>
                                    <p:set>
                                      <p:cBhvr>
                                        <p:cTn id="9" dur="80"/>
                                        <p:tgtEl>
                                          <p:spTgt spid="609285"/>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609282"/>
                                        </p:tgtEl>
                                        <p:attrNameLst>
                                          <p:attrName>style.visibility</p:attrName>
                                        </p:attrNameLst>
                                      </p:cBhvr>
                                      <p:to>
                                        <p:strVal val="visible"/>
                                      </p:to>
                                    </p:set>
                                    <p:animEffect transition="in" filter="dissolve">
                                      <p:cBhvr>
                                        <p:cTn id="14" dur="1000"/>
                                        <p:tgtEl>
                                          <p:spTgt spid="609282"/>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609295"/>
                                        </p:tgtEl>
                                        <p:attrNameLst>
                                          <p:attrName>style.visibility</p:attrName>
                                        </p:attrNameLst>
                                      </p:cBhvr>
                                      <p:to>
                                        <p:strVal val="visible"/>
                                      </p:to>
                                    </p:set>
                                    <p:animEffect transition="in" filter="checkerboard(across)">
                                      <p:cBhvr>
                                        <p:cTn id="19" dur="500"/>
                                        <p:tgtEl>
                                          <p:spTgt spid="609295"/>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609294"/>
                                        </p:tgtEl>
                                        <p:attrNameLst>
                                          <p:attrName>style.visibility</p:attrName>
                                        </p:attrNameLst>
                                      </p:cBhvr>
                                      <p:to>
                                        <p:strVal val="visible"/>
                                      </p:to>
                                    </p:set>
                                    <p:animEffect transition="in" filter="dissolve">
                                      <p:cBhvr>
                                        <p:cTn id="24" dur="1000"/>
                                        <p:tgtEl>
                                          <p:spTgt spid="609294"/>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609293"/>
                                        </p:tgtEl>
                                        <p:attrNameLst>
                                          <p:attrName>style.visibility</p:attrName>
                                        </p:attrNameLst>
                                      </p:cBhvr>
                                      <p:to>
                                        <p:strVal val="visible"/>
                                      </p:to>
                                    </p:set>
                                    <p:animEffect transition="in" filter="dissolve">
                                      <p:cBhvr>
                                        <p:cTn id="29" dur="1000"/>
                                        <p:tgtEl>
                                          <p:spTgt spid="609293"/>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grpId="0" nodeType="clickEffect">
                                  <p:stCondLst>
                                    <p:cond delay="0"/>
                                  </p:stCondLst>
                                  <p:childTnLst>
                                    <p:set>
                                      <p:cBhvr>
                                        <p:cTn id="33" dur="1" fill="hold">
                                          <p:stCondLst>
                                            <p:cond delay="0"/>
                                          </p:stCondLst>
                                        </p:cTn>
                                        <p:tgtEl>
                                          <p:spTgt spid="609298"/>
                                        </p:tgtEl>
                                        <p:attrNameLst>
                                          <p:attrName>style.visibility</p:attrName>
                                        </p:attrNameLst>
                                      </p:cBhvr>
                                      <p:to>
                                        <p:strVal val="visible"/>
                                      </p:to>
                                    </p:set>
                                    <p:animEffect transition="in" filter="checkerboard(across)">
                                      <p:cBhvr>
                                        <p:cTn id="34" dur="500"/>
                                        <p:tgtEl>
                                          <p:spTgt spid="6092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9282" grpId="0" animBg="1"/>
      <p:bldP spid="609285" grpId="0"/>
      <p:bldP spid="609293" grpId="0" animBg="1"/>
      <p:bldP spid="609294" grpId="0" animBg="1"/>
      <p:bldP spid="609295" grpId="0" animBg="1"/>
      <p:bldP spid="60929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Text Box 2"/>
          <p:cNvSpPr txBox="1">
            <a:spLocks noChangeArrowheads="1"/>
          </p:cNvSpPr>
          <p:nvPr/>
        </p:nvSpPr>
        <p:spPr bwMode="auto">
          <a:xfrm>
            <a:off x="1066800" y="3048000"/>
            <a:ext cx="7853363" cy="427038"/>
          </a:xfrm>
          <a:prstGeom prst="rect">
            <a:avLst/>
          </a:prstGeom>
          <a:noFill/>
          <a:ln w="9525">
            <a:noFill/>
            <a:miter lim="800000"/>
            <a:headEnd/>
            <a:tailEnd/>
          </a:ln>
          <a:effectLst/>
        </p:spPr>
        <p:txBody>
          <a:bodyPr>
            <a:spAutoFit/>
          </a:bodyPr>
          <a:lstStyle/>
          <a:p>
            <a:pPr eaLnBrk="0" hangingPunct="0">
              <a:spcBef>
                <a:spcPct val="50000"/>
              </a:spcBef>
            </a:pPr>
            <a:endParaRPr lang="ko-KR" altLang="en-US" sz="2200" b="1">
              <a:effectLst>
                <a:outerShdw blurRad="38100" dist="38100" dir="2700000" algn="tl">
                  <a:srgbClr val="000000"/>
                </a:outerShdw>
              </a:effectLst>
              <a:latin typeface="Arial" charset="0"/>
              <a:ea typeface="굴림" pitchFamily="50" charset="-127"/>
            </a:endParaRPr>
          </a:p>
        </p:txBody>
      </p:sp>
      <p:sp>
        <p:nvSpPr>
          <p:cNvPr id="485381" name="Text Box 5"/>
          <p:cNvSpPr txBox="1">
            <a:spLocks noChangeArrowheads="1"/>
          </p:cNvSpPr>
          <p:nvPr/>
        </p:nvSpPr>
        <p:spPr bwMode="auto">
          <a:xfrm>
            <a:off x="2819400" y="3270250"/>
            <a:ext cx="184150" cy="457200"/>
          </a:xfrm>
          <a:prstGeom prst="rect">
            <a:avLst/>
          </a:prstGeom>
          <a:noFill/>
          <a:ln w="9525">
            <a:noFill/>
            <a:miter lim="800000"/>
            <a:headEnd/>
            <a:tailEnd/>
          </a:ln>
          <a:effectLst/>
        </p:spPr>
        <p:txBody>
          <a:bodyPr wrap="none">
            <a:spAutoFit/>
          </a:bodyPr>
          <a:lstStyle/>
          <a:p>
            <a:pPr eaLnBrk="0" hangingPunct="0"/>
            <a:endParaRPr lang="ko-KR" altLang="en-US" sz="2400" b="1">
              <a:solidFill>
                <a:srgbClr val="FF0000"/>
              </a:solidFill>
              <a:latin typeface="Arial" charset="0"/>
              <a:ea typeface="굴림" pitchFamily="50" charset="-127"/>
            </a:endParaRPr>
          </a:p>
        </p:txBody>
      </p:sp>
      <p:sp>
        <p:nvSpPr>
          <p:cNvPr id="485382" name="Text Box 6"/>
          <p:cNvSpPr txBox="1">
            <a:spLocks noChangeArrowheads="1"/>
          </p:cNvSpPr>
          <p:nvPr/>
        </p:nvSpPr>
        <p:spPr bwMode="auto">
          <a:xfrm>
            <a:off x="3048000" y="5311775"/>
            <a:ext cx="6172200" cy="427038"/>
          </a:xfrm>
          <a:prstGeom prst="rect">
            <a:avLst/>
          </a:prstGeom>
          <a:noFill/>
          <a:ln w="9525">
            <a:noFill/>
            <a:miter lim="800000"/>
            <a:headEnd/>
            <a:tailEnd/>
          </a:ln>
          <a:effectLst/>
        </p:spPr>
        <p:txBody>
          <a:bodyPr>
            <a:spAutoFit/>
          </a:bodyPr>
          <a:lstStyle/>
          <a:p>
            <a:pPr eaLnBrk="0" hangingPunct="0">
              <a:spcBef>
                <a:spcPct val="50000"/>
              </a:spcBef>
            </a:pPr>
            <a:endParaRPr lang="ko-KR" altLang="en-US" sz="2200" b="1">
              <a:solidFill>
                <a:schemeClr val="accent2"/>
              </a:solidFill>
              <a:effectLst>
                <a:outerShdw blurRad="38100" dist="38100" dir="2700000" algn="tl">
                  <a:srgbClr val="000000"/>
                </a:outerShdw>
              </a:effectLst>
              <a:latin typeface="Arial" charset="0"/>
              <a:ea typeface="굴림" pitchFamily="50" charset="-127"/>
            </a:endParaRPr>
          </a:p>
        </p:txBody>
      </p:sp>
      <p:sp>
        <p:nvSpPr>
          <p:cNvPr id="485397" name="AutoShape 21"/>
          <p:cNvSpPr>
            <a:spLocks noChangeArrowheads="1"/>
          </p:cNvSpPr>
          <p:nvPr/>
        </p:nvSpPr>
        <p:spPr bwMode="auto">
          <a:xfrm>
            <a:off x="677863" y="5239902"/>
            <a:ext cx="7745412" cy="1328023"/>
          </a:xfrm>
          <a:prstGeom prst="roundRect">
            <a:avLst>
              <a:gd name="adj" fmla="val 16667"/>
            </a:avLst>
          </a:prstGeom>
          <a:solidFill>
            <a:schemeClr val="accent3">
              <a:lumMod val="60000"/>
              <a:lumOff val="40000"/>
            </a:schemeClr>
          </a:solidFill>
          <a:ln w="12700">
            <a:solidFill>
              <a:srgbClr val="000000"/>
            </a:solidFill>
            <a:round/>
            <a:headEnd/>
            <a:tailEnd/>
          </a:ln>
          <a:effectLst/>
        </p:spPr>
        <p:txBody>
          <a:bodyPr lIns="18000" rIns="18000" anchor="ctr">
            <a:spAutoFit/>
          </a:bodyPr>
          <a:lstStyle/>
          <a:p>
            <a:pPr algn="just">
              <a:buClr>
                <a:srgbClr val="FFFF00"/>
              </a:buClr>
              <a:buFont typeface="Wingdings" pitchFamily="2" charset="2"/>
              <a:buNone/>
            </a:pPr>
            <a:r>
              <a:rPr lang="ru-RU" altLang="ko-KR" sz="2400" b="1" dirty="0" smtClean="0">
                <a:effectLst>
                  <a:outerShdw blurRad="38100" dist="38100" dir="2700000" algn="tl">
                    <a:srgbClr val="000000"/>
                  </a:outerShdw>
                </a:effectLst>
                <a:latin typeface="Garamond" pitchFamily="18" charset="0"/>
                <a:ea typeface="굴림" pitchFamily="50" charset="-127"/>
              </a:rPr>
              <a:t>ГАТС не определяет даже примерно «разумного периода времени», в течении которого государства могут создавать зону свободной торговли услугами </a:t>
            </a:r>
            <a:endParaRPr lang="en-GB" altLang="ko-KR" sz="2400" b="1" dirty="0">
              <a:effectLst>
                <a:outerShdw blurRad="38100" dist="38100" dir="2700000" algn="tl">
                  <a:srgbClr val="000000"/>
                </a:outerShdw>
              </a:effectLst>
              <a:latin typeface="Garamond" pitchFamily="18" charset="0"/>
              <a:ea typeface="굴림" pitchFamily="50" charset="-127"/>
            </a:endParaRPr>
          </a:p>
        </p:txBody>
      </p:sp>
      <p:sp>
        <p:nvSpPr>
          <p:cNvPr id="485398" name="AutoShape 22"/>
          <p:cNvSpPr>
            <a:spLocks noChangeArrowheads="1"/>
          </p:cNvSpPr>
          <p:nvPr/>
        </p:nvSpPr>
        <p:spPr bwMode="auto">
          <a:xfrm>
            <a:off x="696913" y="2377638"/>
            <a:ext cx="7739062" cy="1328023"/>
          </a:xfrm>
          <a:prstGeom prst="roundRect">
            <a:avLst>
              <a:gd name="adj" fmla="val 16667"/>
            </a:avLst>
          </a:prstGeom>
          <a:solidFill>
            <a:schemeClr val="accent3">
              <a:lumMod val="60000"/>
              <a:lumOff val="40000"/>
            </a:schemeClr>
          </a:solidFill>
          <a:ln w="12700">
            <a:solidFill>
              <a:srgbClr val="000000"/>
            </a:solidFill>
            <a:round/>
            <a:headEnd/>
            <a:tailEnd/>
          </a:ln>
          <a:effectLst/>
        </p:spPr>
        <p:txBody>
          <a:bodyPr lIns="18000" rIns="18000" anchor="ctr">
            <a:spAutoFit/>
          </a:bodyPr>
          <a:lstStyle/>
          <a:p>
            <a:pPr algn="just">
              <a:buClr>
                <a:srgbClr val="FFFF00"/>
              </a:buClr>
              <a:buFont typeface="Wingdings" pitchFamily="2" charset="2"/>
              <a:buNone/>
            </a:pPr>
            <a:r>
              <a:rPr lang="ru-RU" altLang="ko-KR" sz="2400" b="1" dirty="0" smtClean="0">
                <a:effectLst>
                  <a:outerShdw blurRad="38100" dist="38100" dir="2700000" algn="tl">
                    <a:srgbClr val="000000"/>
                  </a:outerShdw>
                </a:effectLst>
                <a:latin typeface="Garamond" pitchFamily="18" charset="0"/>
                <a:ea typeface="굴림" pitchFamily="50" charset="-127"/>
              </a:rPr>
              <a:t>В отличие от ГАТТ соглашение не определяет как необходимо считать общий уровень барьеров (который может вырасти в отношении третьих стран)</a:t>
            </a:r>
            <a:endParaRPr lang="en-GB" altLang="ko-KR" sz="2400" b="1" dirty="0">
              <a:effectLst>
                <a:outerShdw blurRad="38100" dist="38100" dir="2700000" algn="tl">
                  <a:srgbClr val="000000"/>
                </a:outerShdw>
              </a:effectLst>
              <a:latin typeface="Garamond" pitchFamily="18" charset="0"/>
              <a:ea typeface="굴림" pitchFamily="50" charset="-127"/>
            </a:endParaRPr>
          </a:p>
        </p:txBody>
      </p:sp>
      <p:sp>
        <p:nvSpPr>
          <p:cNvPr id="485403" name="Text Box 27"/>
          <p:cNvSpPr txBox="1">
            <a:spLocks noChangeArrowheads="1"/>
          </p:cNvSpPr>
          <p:nvPr/>
        </p:nvSpPr>
        <p:spPr bwMode="auto">
          <a:xfrm>
            <a:off x="827088" y="404813"/>
            <a:ext cx="7524750" cy="719137"/>
          </a:xfrm>
          <a:prstGeom prst="rect">
            <a:avLst/>
          </a:prstGeom>
          <a:noFill/>
          <a:ln w="12700">
            <a:noFill/>
            <a:miter lim="800000"/>
            <a:headEnd/>
            <a:tailEnd/>
          </a:ln>
          <a:effectLst/>
        </p:spPr>
        <p:txBody>
          <a:bodyPr/>
          <a:lstStyle/>
          <a:p>
            <a:pPr marL="536575" indent="-536575" algn="ctr">
              <a:spcBef>
                <a:spcPct val="50000"/>
              </a:spcBef>
              <a:buClr>
                <a:srgbClr val="CC3300"/>
              </a:buClr>
              <a:buSzPct val="70000"/>
              <a:buFont typeface="Wingdings" pitchFamily="2" charset="2"/>
              <a:buNone/>
              <a:tabLst>
                <a:tab pos="449263" algn="l"/>
              </a:tabLst>
            </a:pPr>
            <a:r>
              <a:rPr lang="ru-RU" sz="4000" b="1" dirty="0" smtClean="0">
                <a:solidFill>
                  <a:schemeClr val="tx2"/>
                </a:solidFill>
                <a:effectLst>
                  <a:outerShdw blurRad="38100" dist="38100" dir="2700000" algn="tl">
                    <a:srgbClr val="000000"/>
                  </a:outerShdw>
                </a:effectLst>
                <a:latin typeface="Garamond" pitchFamily="18" charset="0"/>
              </a:rPr>
              <a:t>ГАТС Статья </a:t>
            </a:r>
            <a:r>
              <a:rPr lang="en-US" sz="4000" b="1" dirty="0" smtClean="0">
                <a:solidFill>
                  <a:schemeClr val="tx2"/>
                </a:solidFill>
                <a:effectLst>
                  <a:outerShdw blurRad="38100" dist="38100" dir="2700000" algn="tl">
                    <a:srgbClr val="000000"/>
                  </a:outerShdw>
                </a:effectLst>
                <a:latin typeface="Garamond" pitchFamily="18" charset="0"/>
              </a:rPr>
              <a:t>V</a:t>
            </a:r>
            <a:endParaRPr lang="en-US" sz="4000" b="1" dirty="0">
              <a:solidFill>
                <a:schemeClr val="tx2"/>
              </a:solidFill>
              <a:effectLst>
                <a:outerShdw blurRad="38100" dist="38100" dir="2700000" algn="tl">
                  <a:srgbClr val="000000"/>
                </a:outerShdw>
              </a:effectLst>
              <a:latin typeface="Garamon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1000"/>
                                  </p:stCondLst>
                                  <p:childTnLst>
                                    <p:set>
                                      <p:cBhvr>
                                        <p:cTn id="6" dur="1" fill="hold">
                                          <p:stCondLst>
                                            <p:cond delay="0"/>
                                          </p:stCondLst>
                                        </p:cTn>
                                        <p:tgtEl>
                                          <p:spTgt spid="485398"/>
                                        </p:tgtEl>
                                        <p:attrNameLst>
                                          <p:attrName>style.visibility</p:attrName>
                                        </p:attrNameLst>
                                      </p:cBhvr>
                                      <p:to>
                                        <p:strVal val="visible"/>
                                      </p:to>
                                    </p:set>
                                    <p:anim calcmode="lin" valueType="num">
                                      <p:cBhvr>
                                        <p:cTn id="7" dur="500" fill="hold"/>
                                        <p:tgtEl>
                                          <p:spTgt spid="485398"/>
                                        </p:tgtEl>
                                        <p:attrNameLst>
                                          <p:attrName>ppt_w</p:attrName>
                                        </p:attrNameLst>
                                      </p:cBhvr>
                                      <p:tavLst>
                                        <p:tav tm="0">
                                          <p:val>
                                            <p:fltVal val="0"/>
                                          </p:val>
                                        </p:tav>
                                        <p:tav tm="100000">
                                          <p:val>
                                            <p:strVal val="#ppt_w"/>
                                          </p:val>
                                        </p:tav>
                                      </p:tavLst>
                                    </p:anim>
                                    <p:anim calcmode="lin" valueType="num">
                                      <p:cBhvr>
                                        <p:cTn id="8" dur="500" fill="hold"/>
                                        <p:tgtEl>
                                          <p:spTgt spid="485398"/>
                                        </p:tgtEl>
                                        <p:attrNameLst>
                                          <p:attrName>ppt_h</p:attrName>
                                        </p:attrNameLst>
                                      </p:cBhvr>
                                      <p:tavLst>
                                        <p:tav tm="0">
                                          <p:val>
                                            <p:fltVal val="0"/>
                                          </p:val>
                                        </p:tav>
                                        <p:tav tm="100000">
                                          <p:val>
                                            <p:strVal val="#ppt_h"/>
                                          </p:val>
                                        </p:tav>
                                      </p:tavLst>
                                    </p:anim>
                                    <p:anim calcmode="lin" valueType="num">
                                      <p:cBhvr>
                                        <p:cTn id="9" dur="500" fill="hold"/>
                                        <p:tgtEl>
                                          <p:spTgt spid="485398"/>
                                        </p:tgtEl>
                                        <p:attrNameLst>
                                          <p:attrName>style.rotation</p:attrName>
                                        </p:attrNameLst>
                                      </p:cBhvr>
                                      <p:tavLst>
                                        <p:tav tm="0">
                                          <p:val>
                                            <p:fltVal val="360"/>
                                          </p:val>
                                        </p:tav>
                                        <p:tav tm="100000">
                                          <p:val>
                                            <p:fltVal val="0"/>
                                          </p:val>
                                        </p:tav>
                                      </p:tavLst>
                                    </p:anim>
                                    <p:animEffect transition="in" filter="fade">
                                      <p:cBhvr>
                                        <p:cTn id="10" dur="500"/>
                                        <p:tgtEl>
                                          <p:spTgt spid="485398"/>
                                        </p:tgtEl>
                                      </p:cBhvr>
                                    </p:animEffect>
                                  </p:childTnLst>
                                </p:cTn>
                              </p:par>
                            </p:childTnLst>
                          </p:cTn>
                        </p:par>
                        <p:par>
                          <p:cTn id="11" fill="hold">
                            <p:stCondLst>
                              <p:cond delay="1500"/>
                            </p:stCondLst>
                            <p:childTnLst>
                              <p:par>
                                <p:cTn id="12" presetID="9" presetClass="entr" presetSubtype="0" fill="hold" grpId="0" nodeType="afterEffect">
                                  <p:stCondLst>
                                    <p:cond delay="1000"/>
                                  </p:stCondLst>
                                  <p:childTnLst>
                                    <p:set>
                                      <p:cBhvr>
                                        <p:cTn id="13" dur="1" fill="hold">
                                          <p:stCondLst>
                                            <p:cond delay="0"/>
                                          </p:stCondLst>
                                        </p:cTn>
                                        <p:tgtEl>
                                          <p:spTgt spid="485397"/>
                                        </p:tgtEl>
                                        <p:attrNameLst>
                                          <p:attrName>style.visibility</p:attrName>
                                        </p:attrNameLst>
                                      </p:cBhvr>
                                      <p:to>
                                        <p:strVal val="visible"/>
                                      </p:to>
                                    </p:set>
                                    <p:animEffect transition="in" filter="dissolve">
                                      <p:cBhvr>
                                        <p:cTn id="14" dur="1000"/>
                                        <p:tgtEl>
                                          <p:spTgt spid="4853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5397" grpId="0" animBg="1"/>
      <p:bldP spid="48539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i="1" dirty="0" smtClean="0"/>
              <a:t>Механизм мониторинга РТС в рамках  ВТО</a:t>
            </a:r>
            <a:r>
              <a:rPr lang="ru-RU" dirty="0" smtClean="0"/>
              <a:t/>
            </a:r>
            <a:br>
              <a:rPr lang="ru-RU" dirty="0" smtClean="0"/>
            </a:br>
            <a:endParaRPr lang="ru-RU" dirty="0"/>
          </a:p>
        </p:txBody>
      </p:sp>
      <p:sp>
        <p:nvSpPr>
          <p:cNvPr id="3" name="Содержимое 2"/>
          <p:cNvSpPr>
            <a:spLocks noGrp="1"/>
          </p:cNvSpPr>
          <p:nvPr>
            <p:ph idx="1"/>
          </p:nvPr>
        </p:nvSpPr>
        <p:spPr>
          <a:solidFill>
            <a:schemeClr val="accent6">
              <a:lumMod val="60000"/>
              <a:lumOff val="40000"/>
            </a:schemeClr>
          </a:solidFill>
        </p:spPr>
        <p:txBody>
          <a:bodyPr>
            <a:normAutofit fontScale="70000" lnSpcReduction="20000"/>
          </a:bodyPr>
          <a:lstStyle/>
          <a:p>
            <a:pPr>
              <a:buNone/>
            </a:pPr>
            <a:endParaRPr lang="ru-RU" dirty="0" smtClean="0">
              <a:solidFill>
                <a:srgbClr val="C00000"/>
              </a:solidFill>
            </a:endParaRPr>
          </a:p>
          <a:p>
            <a:pPr>
              <a:buNone/>
            </a:pPr>
            <a:endParaRPr lang="ru-RU" dirty="0" smtClean="0">
              <a:solidFill>
                <a:srgbClr val="C00000"/>
              </a:solidFill>
            </a:endParaRPr>
          </a:p>
          <a:p>
            <a:pPr>
              <a:buNone/>
            </a:pPr>
            <a:r>
              <a:rPr lang="ru-RU" dirty="0" smtClean="0">
                <a:solidFill>
                  <a:srgbClr val="C00000"/>
                </a:solidFill>
              </a:rPr>
              <a:t>Задачи КРТС:</a:t>
            </a:r>
          </a:p>
          <a:p>
            <a:r>
              <a:rPr lang="ru-RU" dirty="0" smtClean="0"/>
              <a:t>нотификация РТС</a:t>
            </a:r>
          </a:p>
          <a:p>
            <a:r>
              <a:rPr lang="ru-RU" dirty="0" smtClean="0"/>
              <a:t>разработка принципов функционирования РТС внедрение принципа транспарентности информации по тарифам, мерам регулирования и правилам определения страны происхождения</a:t>
            </a:r>
          </a:p>
          <a:p>
            <a:r>
              <a:rPr lang="ru-RU" dirty="0" smtClean="0"/>
              <a:t>мониторинг новых правил РТС и правил ВТО относительно РТС</a:t>
            </a:r>
          </a:p>
          <a:p>
            <a:r>
              <a:rPr lang="ru-RU" dirty="0" smtClean="0"/>
              <a:t>возможная гармонизация правил региональной и многосторонней торговли </a:t>
            </a:r>
          </a:p>
          <a:p>
            <a:r>
              <a:rPr lang="ru-RU" dirty="0" smtClean="0"/>
              <a:t>Одним из путей решения этой задачи является разработка принципов построения РТС. </a:t>
            </a:r>
          </a:p>
          <a:p>
            <a:endParaRPr lang="ru-RU" dirty="0"/>
          </a:p>
        </p:txBody>
      </p:sp>
      <p:sp>
        <p:nvSpPr>
          <p:cNvPr id="4" name="Текст 3"/>
          <p:cNvSpPr>
            <a:spLocks noGrp="1"/>
          </p:cNvSpPr>
          <p:nvPr>
            <p:ph type="body" sz="half" idx="2"/>
          </p:nvPr>
        </p:nvSpPr>
        <p:spPr/>
        <p:txBody>
          <a:bodyPr>
            <a:normAutofit/>
          </a:bodyPr>
          <a:lstStyle/>
          <a:p>
            <a:r>
              <a:rPr lang="ru-RU" dirty="0" smtClean="0"/>
              <a:t>В 1996 г. при Секретариате ГАТТ </a:t>
            </a:r>
            <a:r>
              <a:rPr lang="ru-RU" i="1" dirty="0" smtClean="0"/>
              <a:t>Комитета по региональным торговым соглашениям (КРТС)</a:t>
            </a:r>
            <a:r>
              <a:rPr lang="ru-RU" dirty="0" smtClean="0"/>
              <a:t> ВТО. Этот Комитет занимается рассмотрением всех РТС, кроме тех, которые были заключены в рамках «развязывающей оговорки». Такие соглашения рассматриваются </a:t>
            </a:r>
            <a:r>
              <a:rPr lang="ru-RU" i="1" dirty="0" smtClean="0"/>
              <a:t>Комитетом ВТО по торговле и развитию </a:t>
            </a:r>
            <a:r>
              <a:rPr lang="ru-RU" dirty="0" smtClean="0"/>
              <a:t>на специально назначенной сессии. </a:t>
            </a:r>
          </a:p>
          <a:p>
            <a:endParaRPr lang="ru-RU"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i="1" dirty="0" smtClean="0"/>
              <a:t>Механизм мониторинга РТС в рамках  ВТО</a:t>
            </a:r>
            <a:endParaRPr lang="ru-RU" dirty="0"/>
          </a:p>
        </p:txBody>
      </p:sp>
      <p:sp>
        <p:nvSpPr>
          <p:cNvPr id="3" name="Содержимое 2"/>
          <p:cNvSpPr>
            <a:spLocks noGrp="1"/>
          </p:cNvSpPr>
          <p:nvPr>
            <p:ph idx="1"/>
          </p:nvPr>
        </p:nvSpPr>
        <p:spPr>
          <a:solidFill>
            <a:schemeClr val="accent6">
              <a:lumMod val="60000"/>
              <a:lumOff val="40000"/>
            </a:schemeClr>
          </a:solidFill>
        </p:spPr>
        <p:txBody>
          <a:bodyPr>
            <a:normAutofit fontScale="70000" lnSpcReduction="20000"/>
          </a:bodyPr>
          <a:lstStyle/>
          <a:p>
            <a:endParaRPr lang="ru-RU" dirty="0" smtClean="0"/>
          </a:p>
          <a:p>
            <a:r>
              <a:rPr lang="ru-RU" dirty="0" smtClean="0"/>
              <a:t>Члены ВТО должны стремиться к раннему информированию Секретариата ВТО о проведении переговоров по подготовке РТС, а также должны сообщать о недавно заключаемых РТС. </a:t>
            </a:r>
          </a:p>
          <a:p>
            <a:r>
              <a:rPr lang="ru-RU" dirty="0" smtClean="0"/>
              <a:t>Страны должны направить в ВТО полный текст соглашения на одном из официальных языков ВТО. Затем РТС рассматривается членами ВТО в рамках специальной процедуры, предусмотренной в пунктами 6-13 Решения.</a:t>
            </a:r>
          </a:p>
          <a:p>
            <a:r>
              <a:rPr lang="ru-RU" dirty="0" smtClean="0"/>
              <a:t>Члены ВТО участвующие в РТС, также должны сообщать в Секретариат ВТО информацию  обо всех изменения , связанных с торговым соглашением. </a:t>
            </a:r>
          </a:p>
          <a:p>
            <a:endParaRPr lang="ru-RU" dirty="0" smtClean="0"/>
          </a:p>
          <a:p>
            <a:endParaRPr lang="ru-RU" dirty="0"/>
          </a:p>
        </p:txBody>
      </p:sp>
      <p:sp>
        <p:nvSpPr>
          <p:cNvPr id="4" name="Текст 3"/>
          <p:cNvSpPr>
            <a:spLocks noGrp="1"/>
          </p:cNvSpPr>
          <p:nvPr>
            <p:ph type="body" sz="half" idx="2"/>
          </p:nvPr>
        </p:nvSpPr>
        <p:spPr/>
        <p:txBody>
          <a:bodyPr>
            <a:normAutofit/>
          </a:bodyPr>
          <a:lstStyle/>
          <a:p>
            <a:r>
              <a:rPr lang="ru-RU" sz="2000" dirty="0" smtClean="0"/>
              <a:t>В конце 2006 года Генеральный совет ВТО учредил на временной основе новый </a:t>
            </a:r>
            <a:r>
              <a:rPr lang="ru-RU" sz="2000" dirty="0" err="1" smtClean="0"/>
              <a:t>транспарентный</a:t>
            </a:r>
            <a:r>
              <a:rPr lang="ru-RU" sz="2000" dirty="0" smtClean="0"/>
              <a:t> механизм для рассмотрения всех региональных торговых соглашений (документ ВТО </a:t>
            </a:r>
            <a:r>
              <a:rPr lang="en-US" sz="2000" dirty="0" smtClean="0"/>
              <a:t>WT</a:t>
            </a:r>
            <a:r>
              <a:rPr lang="ru-RU" sz="2000" dirty="0" smtClean="0"/>
              <a:t>/</a:t>
            </a:r>
            <a:r>
              <a:rPr lang="en-US" sz="2000" dirty="0" smtClean="0"/>
              <a:t>L</a:t>
            </a:r>
            <a:r>
              <a:rPr lang="ru-RU" sz="2000" dirty="0" smtClean="0"/>
              <a:t>/671). </a:t>
            </a:r>
            <a:endParaRPr lang="ru-RU" sz="20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РТС, включающие положения по инвестиции</a:t>
            </a:r>
            <a:endParaRPr lang="ru-RU" dirty="0"/>
          </a:p>
        </p:txBody>
      </p:sp>
      <p:sp>
        <p:nvSpPr>
          <p:cNvPr id="3" name="Содержимое 2"/>
          <p:cNvSpPr>
            <a:spLocks noGrp="1"/>
          </p:cNvSpPr>
          <p:nvPr>
            <p:ph idx="1"/>
          </p:nvPr>
        </p:nvSpPr>
        <p:spPr/>
        <p:txBody>
          <a:bodyPr/>
          <a:lstStyle/>
          <a:p>
            <a:pPr>
              <a:buNone/>
            </a:pPr>
            <a:r>
              <a:rPr lang="ru-RU" dirty="0" smtClean="0"/>
              <a:t>Формы инвестиционного сотрудничества:</a:t>
            </a:r>
          </a:p>
          <a:p>
            <a:pPr>
              <a:buNone/>
            </a:pPr>
            <a:endParaRPr lang="ru-RU" dirty="0" smtClean="0"/>
          </a:p>
          <a:p>
            <a:r>
              <a:rPr lang="ru-RU" dirty="0" smtClean="0"/>
              <a:t>Регулирование на многостороннем уровне?</a:t>
            </a:r>
          </a:p>
          <a:p>
            <a:r>
              <a:rPr lang="ru-RU" dirty="0" smtClean="0"/>
              <a:t>Заключение двусторонних инвестиционных соглашений между странами.</a:t>
            </a:r>
          </a:p>
          <a:p>
            <a:r>
              <a:rPr lang="ru-RU" dirty="0" smtClean="0">
                <a:solidFill>
                  <a:srgbClr val="FF0000"/>
                </a:solidFill>
              </a:rPr>
              <a:t>РТС</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700" b="1" dirty="0" smtClean="0"/>
              <a:t>РТС, направленные на либерализацию торговли и инвестиций, становятся </a:t>
            </a:r>
            <a:r>
              <a:rPr lang="ru-RU" sz="2700" b="1" dirty="0" smtClean="0">
                <a:solidFill>
                  <a:srgbClr val="FF0000"/>
                </a:solidFill>
              </a:rPr>
              <a:t>более продвинутыми</a:t>
            </a:r>
            <a:r>
              <a:rPr lang="ru-RU" sz="2700" b="1" dirty="0" smtClean="0"/>
              <a:t>, чем многосторонние правила.</a:t>
            </a:r>
            <a:r>
              <a:rPr lang="ru-RU" dirty="0" smtClean="0"/>
              <a:t/>
            </a:r>
            <a:br>
              <a:rPr lang="ru-RU" dirty="0" smtClean="0"/>
            </a:br>
            <a:endParaRPr lang="ru-RU" dirty="0"/>
          </a:p>
        </p:txBody>
      </p:sp>
      <p:sp>
        <p:nvSpPr>
          <p:cNvPr id="3" name="Содержимое 2"/>
          <p:cNvSpPr>
            <a:spLocks noGrp="1"/>
          </p:cNvSpPr>
          <p:nvPr>
            <p:ph idx="1"/>
          </p:nvPr>
        </p:nvSpPr>
        <p:spPr/>
        <p:txBody>
          <a:bodyPr>
            <a:normAutofit fontScale="92500"/>
          </a:bodyPr>
          <a:lstStyle/>
          <a:p>
            <a:r>
              <a:rPr lang="ru-RU" sz="1600" dirty="0" smtClean="0"/>
              <a:t>Содержат как положения по поощрению и защите иностранных инвестиций, так и положения по +либерализации иностранных инвестиций и комплексной торговле услугами.</a:t>
            </a:r>
          </a:p>
          <a:p>
            <a:r>
              <a:rPr lang="ru-RU" sz="1600" dirty="0" smtClean="0"/>
              <a:t>РТС учитывают различные стратегии компаний, которые сочетают ПИИ и торговлю для создания глобальных цепочек стоимости, что в дальнейшем позволяет  максимизировать производительность посредством распространения товаров или услуг среди различных стран. </a:t>
            </a:r>
          </a:p>
          <a:p>
            <a:r>
              <a:rPr lang="ru-RU" sz="1600" dirty="0" smtClean="0"/>
              <a:t>РТС придают доступу на рынок и инвестиционной либерализации большее значение, чем вопросам поощрения и защите инвестиций (как правило, двусторонние соглашения не включают положения о </a:t>
            </a:r>
            <a:r>
              <a:rPr lang="ru-RU" sz="1600" dirty="0" err="1" smtClean="0"/>
              <a:t>недискриминации</a:t>
            </a:r>
            <a:r>
              <a:rPr lang="ru-RU" sz="1600" dirty="0" smtClean="0"/>
              <a:t> для учреждения предприятий)</a:t>
            </a:r>
          </a:p>
          <a:p>
            <a:r>
              <a:rPr lang="ru-RU" sz="1600" dirty="0" smtClean="0"/>
              <a:t>Уступки по инвестициям могут быть компенсированы выигрышем от торговли в рамках одного соглашения.</a:t>
            </a:r>
          </a:p>
          <a:p>
            <a:r>
              <a:rPr lang="ru-RU" sz="1600" dirty="0" smtClean="0"/>
              <a:t>РТС заключается на неопределенный период, тогда как двусторонние соглашения заключаются на определенный период.</a:t>
            </a:r>
          </a:p>
          <a:p>
            <a:r>
              <a:rPr lang="ru-RU" sz="1600" dirty="0" smtClean="0"/>
              <a:t>В условиях отсутствия многостороннего соглашения по инвестициям и прогресса в области либерализации торговли услугами именно региональные торговые соглашения для многих стран становятся механизмом развития инвестиционных положений.</a:t>
            </a:r>
          </a:p>
          <a:p>
            <a:r>
              <a:rPr lang="ru-RU" sz="1600" dirty="0" smtClean="0"/>
              <a:t>Одновременно обеспечивают выборочное предоставление преференциального режима, и соответствие инвестиционных правил с принятыми в рамках ВТО обязательствами.</a:t>
            </a:r>
            <a:endParaRPr lang="ru-RU" sz="16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5" descr="http://school.xvatit.com/images/7/7f/Integration.jpg"/>
          <p:cNvPicPr>
            <a:picLocks noChangeAspect="1" noChangeArrowheads="1"/>
          </p:cNvPicPr>
          <p:nvPr/>
        </p:nvPicPr>
        <p:blipFill>
          <a:blip r:embed="rId2" cstate="print"/>
          <a:srcRect/>
          <a:stretch>
            <a:fillRect/>
          </a:stretch>
        </p:blipFill>
        <p:spPr bwMode="auto">
          <a:xfrm>
            <a:off x="3352800" y="1371600"/>
            <a:ext cx="2374900" cy="2374900"/>
          </a:xfrm>
          <a:prstGeom prst="rect">
            <a:avLst/>
          </a:prstGeom>
          <a:noFill/>
        </p:spPr>
      </p:pic>
      <p:sp>
        <p:nvSpPr>
          <p:cNvPr id="2" name="Заголовок 1"/>
          <p:cNvSpPr>
            <a:spLocks noGrp="1"/>
          </p:cNvSpPr>
          <p:nvPr>
            <p:ph type="title"/>
          </p:nvPr>
        </p:nvSpPr>
        <p:spPr>
          <a:xfrm>
            <a:off x="457200" y="228600"/>
            <a:ext cx="8229600" cy="1143000"/>
          </a:xfrm>
        </p:spPr>
        <p:txBody>
          <a:bodyPr>
            <a:normAutofit fontScale="90000"/>
          </a:bodyPr>
          <a:lstStyle/>
          <a:p>
            <a:r>
              <a:rPr lang="ru-RU" dirty="0" smtClean="0"/>
              <a:t/>
            </a:r>
            <a:br>
              <a:rPr lang="ru-RU" dirty="0" smtClean="0"/>
            </a:br>
            <a:r>
              <a:rPr lang="ru-RU" sz="2700" b="1" i="1" dirty="0" smtClean="0"/>
              <a:t>Мега РТС новые игроки международной торговой системы</a:t>
            </a:r>
            <a:r>
              <a:rPr lang="ru-RU" b="1" dirty="0" smtClean="0"/>
              <a:t> </a:t>
            </a:r>
            <a:r>
              <a:rPr lang="ru-RU" dirty="0" smtClean="0"/>
              <a:t/>
            </a:r>
            <a:br>
              <a:rPr lang="ru-RU" dirty="0" smtClean="0"/>
            </a:br>
            <a:endParaRPr lang="ru-RU" dirty="0"/>
          </a:p>
        </p:txBody>
      </p:sp>
      <p:sp>
        <p:nvSpPr>
          <p:cNvPr id="3" name="Содержимое 2"/>
          <p:cNvSpPr>
            <a:spLocks noGrp="1"/>
          </p:cNvSpPr>
          <p:nvPr>
            <p:ph idx="1"/>
          </p:nvPr>
        </p:nvSpPr>
        <p:spPr/>
        <p:txBody>
          <a:bodyPr>
            <a:normAutofit fontScale="92500" lnSpcReduction="20000"/>
          </a:bodyPr>
          <a:lstStyle/>
          <a:p>
            <a:endParaRPr lang="en-US" i="1" dirty="0" smtClean="0"/>
          </a:p>
          <a:p>
            <a:endParaRPr lang="en-US" i="1" dirty="0" smtClean="0"/>
          </a:p>
          <a:p>
            <a:endParaRPr lang="en-US" i="1" dirty="0" smtClean="0"/>
          </a:p>
          <a:p>
            <a:endParaRPr lang="en-US" i="1" dirty="0" smtClean="0"/>
          </a:p>
          <a:p>
            <a:r>
              <a:rPr lang="ru-RU" i="1" dirty="0" smtClean="0"/>
              <a:t>Трансатлантическое торговое и инвестиционное партнерство (Т-ТИП)</a:t>
            </a:r>
          </a:p>
          <a:p>
            <a:r>
              <a:rPr lang="ru-RU" i="1" dirty="0" smtClean="0"/>
              <a:t>Транс</a:t>
            </a:r>
            <a:r>
              <a:rPr lang="en-US" i="1" dirty="0" smtClean="0"/>
              <a:t> </a:t>
            </a:r>
            <a:r>
              <a:rPr lang="ru-RU" i="1" dirty="0" smtClean="0"/>
              <a:t>-</a:t>
            </a:r>
            <a:r>
              <a:rPr lang="en-US" i="1" dirty="0" smtClean="0"/>
              <a:t> </a:t>
            </a:r>
            <a:r>
              <a:rPr lang="ru-RU" i="1" dirty="0" smtClean="0"/>
              <a:t>Тихоокеанское партнерство (ТТП)</a:t>
            </a:r>
          </a:p>
          <a:p>
            <a:r>
              <a:rPr lang="ru-RU" i="1" dirty="0" smtClean="0"/>
              <a:t>Региональное комплексное экономическое партнерство (РКЭП)</a:t>
            </a:r>
          </a:p>
          <a:p>
            <a:r>
              <a:rPr lang="ru-RU" i="1" dirty="0" smtClean="0"/>
              <a:t>Трёхсторонняя зона свободной торговли</a:t>
            </a:r>
            <a:endParaRPr lang="ru-RU"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a:stretch>
            <a:fillRect/>
          </a:stretch>
        </p:blipFill>
        <p:spPr bwMode="auto">
          <a:xfrm>
            <a:off x="3048000" y="4528434"/>
            <a:ext cx="2671762" cy="2329566"/>
          </a:xfrm>
          <a:prstGeom prst="rect">
            <a:avLst/>
          </a:prstGeom>
          <a:noFill/>
          <a:ln w="9525">
            <a:noFill/>
            <a:miter lim="800000"/>
            <a:headEnd/>
            <a:tailEnd/>
          </a:ln>
        </p:spPr>
      </p:pic>
      <p:sp>
        <p:nvSpPr>
          <p:cNvPr id="2" name="Заголовок 1"/>
          <p:cNvSpPr>
            <a:spLocks noGrp="1"/>
          </p:cNvSpPr>
          <p:nvPr>
            <p:ph type="title"/>
          </p:nvPr>
        </p:nvSpPr>
        <p:spPr>
          <a:xfrm>
            <a:off x="457200" y="304800"/>
            <a:ext cx="8229600" cy="1143000"/>
          </a:xfrm>
        </p:spPr>
        <p:txBody>
          <a:bodyPr/>
          <a:lstStyle/>
          <a:p>
            <a:r>
              <a:rPr lang="ru-RU" dirty="0" smtClean="0">
                <a:solidFill>
                  <a:schemeClr val="accent3">
                    <a:lumMod val="50000"/>
                  </a:schemeClr>
                </a:solidFill>
              </a:rPr>
              <a:t>Результаты РТС</a:t>
            </a:r>
            <a:endParaRPr lang="ru-RU" dirty="0">
              <a:solidFill>
                <a:schemeClr val="accent3">
                  <a:lumMod val="50000"/>
                </a:schemeClr>
              </a:solidFill>
            </a:endParaRPr>
          </a:p>
        </p:txBody>
      </p:sp>
      <p:sp>
        <p:nvSpPr>
          <p:cNvPr id="3" name="Содержимое 2"/>
          <p:cNvSpPr>
            <a:spLocks noGrp="1"/>
          </p:cNvSpPr>
          <p:nvPr>
            <p:ph idx="1"/>
          </p:nvPr>
        </p:nvSpPr>
        <p:spPr>
          <a:xfrm>
            <a:off x="457200" y="1219200"/>
            <a:ext cx="8229600" cy="4525963"/>
          </a:xfrm>
        </p:spPr>
        <p:txBody>
          <a:bodyPr>
            <a:normAutofit fontScale="62500" lnSpcReduction="20000"/>
          </a:bodyPr>
          <a:lstStyle/>
          <a:p>
            <a:r>
              <a:rPr lang="ru-RU" dirty="0" smtClean="0"/>
              <a:t>РТС используются в качестве одного из инструментов регулирования торговли и в лучшем случае – в качестве дополнения к режиму наибольшего благоприятствования (РНБ).</a:t>
            </a:r>
          </a:p>
          <a:p>
            <a:r>
              <a:rPr lang="ru-RU" dirty="0" smtClean="0"/>
              <a:t>Экономические аспекты отражают лишь одну сторону стратегии РТС</a:t>
            </a:r>
          </a:p>
          <a:p>
            <a:r>
              <a:rPr lang="ru-RU" dirty="0" smtClean="0"/>
              <a:t>РТС преследуют более широкие внешнеполитические цели или цели политики безопасности.</a:t>
            </a:r>
          </a:p>
          <a:p>
            <a:r>
              <a:rPr lang="ru-RU" dirty="0" smtClean="0"/>
              <a:t> Активизация РТС создает новые сферы регулирования и возможности, а также ставит новые задачи перед ВТО. </a:t>
            </a:r>
          </a:p>
          <a:p>
            <a:r>
              <a:rPr lang="ru-RU" dirty="0" smtClean="0"/>
              <a:t>Для многих стран, прежде всего для развивающихся, реализация принципа свободной торговли может способствовать проведению внутренних реформ и стимулирует конкуренцию, что способствует их интеграции в мирохозяйственные связи.</a:t>
            </a:r>
          </a:p>
          <a:p>
            <a:r>
              <a:rPr lang="ru-RU" dirty="0" smtClean="0"/>
              <a:t>Для лидеров мировой торговли это неизбежно означает диверсификацию мировых рынков товаров и инвестиций.</a:t>
            </a:r>
          </a:p>
          <a:p>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Rot="1" noChangeArrowheads="1"/>
          </p:cNvSpPr>
          <p:nvPr>
            <p:ph type="title"/>
          </p:nvPr>
        </p:nvSpPr>
        <p:spPr/>
        <p:txBody>
          <a:bodyPr/>
          <a:lstStyle/>
          <a:p>
            <a:r>
              <a:rPr lang="ru-RU" dirty="0" smtClean="0"/>
              <a:t>Виды РТС</a:t>
            </a:r>
            <a:endParaRPr lang="en-GB" dirty="0"/>
          </a:p>
        </p:txBody>
      </p:sp>
      <p:grpSp>
        <p:nvGrpSpPr>
          <p:cNvPr id="2" name="Group 3"/>
          <p:cNvGrpSpPr>
            <a:grpSpLocks/>
          </p:cNvGrpSpPr>
          <p:nvPr/>
        </p:nvGrpSpPr>
        <p:grpSpPr bwMode="auto">
          <a:xfrm>
            <a:off x="3783013" y="5673725"/>
            <a:ext cx="1223962" cy="769938"/>
            <a:chOff x="2636" y="3124"/>
            <a:chExt cx="771" cy="485"/>
          </a:xfrm>
        </p:grpSpPr>
        <p:sp>
          <p:nvSpPr>
            <p:cNvPr id="295940" name="Freeform 4"/>
            <p:cNvSpPr>
              <a:spLocks/>
            </p:cNvSpPr>
            <p:nvPr/>
          </p:nvSpPr>
          <p:spPr bwMode="auto">
            <a:xfrm rot="-10744918">
              <a:off x="2636" y="3128"/>
              <a:ext cx="388" cy="481"/>
            </a:xfrm>
            <a:custGeom>
              <a:avLst/>
              <a:gdLst/>
              <a:ahLst/>
              <a:cxnLst>
                <a:cxn ang="0">
                  <a:pos x="113" y="455"/>
                </a:cxn>
                <a:cxn ang="0">
                  <a:pos x="0" y="0"/>
                </a:cxn>
                <a:cxn ang="0">
                  <a:pos x="0" y="0"/>
                </a:cxn>
                <a:cxn ang="0">
                  <a:pos x="170" y="409"/>
                </a:cxn>
                <a:cxn ang="0">
                  <a:pos x="113" y="455"/>
                </a:cxn>
              </a:cxnLst>
              <a:rect l="0" t="0" r="r" b="b"/>
              <a:pathLst>
                <a:path w="170" h="455">
                  <a:moveTo>
                    <a:pt x="113" y="455"/>
                  </a:moveTo>
                  <a:lnTo>
                    <a:pt x="0" y="0"/>
                  </a:lnTo>
                  <a:lnTo>
                    <a:pt x="0" y="0"/>
                  </a:lnTo>
                  <a:lnTo>
                    <a:pt x="170" y="409"/>
                  </a:lnTo>
                  <a:lnTo>
                    <a:pt x="113" y="455"/>
                  </a:lnTo>
                  <a:close/>
                </a:path>
              </a:pathLst>
            </a:custGeom>
            <a:solidFill>
              <a:srgbClr val="EAEAEA">
                <a:alpha val="50000"/>
              </a:srgbClr>
            </a:solidFill>
            <a:ln w="0" cap="flat">
              <a:solidFill>
                <a:schemeClr val="bg2"/>
              </a:solidFill>
              <a:prstDash val="solid"/>
              <a:round/>
              <a:headEnd/>
              <a:tailEnd/>
            </a:ln>
          </p:spPr>
          <p:txBody>
            <a:bodyPr wrap="none"/>
            <a:lstStyle/>
            <a:p>
              <a:endParaRPr lang="ru-RU"/>
            </a:p>
          </p:txBody>
        </p:sp>
        <p:sp>
          <p:nvSpPr>
            <p:cNvPr id="295941" name="Freeform 5"/>
            <p:cNvSpPr>
              <a:spLocks/>
            </p:cNvSpPr>
            <p:nvPr/>
          </p:nvSpPr>
          <p:spPr bwMode="auto">
            <a:xfrm rot="-10744918">
              <a:off x="2759" y="3124"/>
              <a:ext cx="648" cy="480"/>
            </a:xfrm>
            <a:custGeom>
              <a:avLst/>
              <a:gdLst/>
              <a:ahLst/>
              <a:cxnLst>
                <a:cxn ang="0">
                  <a:pos x="0" y="455"/>
                </a:cxn>
                <a:cxn ang="0">
                  <a:pos x="170" y="0"/>
                </a:cxn>
                <a:cxn ang="0">
                  <a:pos x="170" y="0"/>
                </a:cxn>
                <a:cxn ang="0">
                  <a:pos x="283" y="455"/>
                </a:cxn>
                <a:cxn ang="0">
                  <a:pos x="0" y="455"/>
                </a:cxn>
              </a:cxnLst>
              <a:rect l="0" t="0" r="r" b="b"/>
              <a:pathLst>
                <a:path w="283" h="455">
                  <a:moveTo>
                    <a:pt x="0" y="455"/>
                  </a:moveTo>
                  <a:lnTo>
                    <a:pt x="170" y="0"/>
                  </a:lnTo>
                  <a:lnTo>
                    <a:pt x="170" y="0"/>
                  </a:lnTo>
                  <a:lnTo>
                    <a:pt x="283" y="455"/>
                  </a:lnTo>
                  <a:lnTo>
                    <a:pt x="0" y="455"/>
                  </a:lnTo>
                  <a:close/>
                </a:path>
              </a:pathLst>
            </a:custGeom>
            <a:solidFill>
              <a:srgbClr val="EAEAEA">
                <a:alpha val="50000"/>
              </a:srgbClr>
            </a:solidFill>
            <a:ln w="0" cap="flat">
              <a:solidFill>
                <a:schemeClr val="bg2"/>
              </a:solidFill>
              <a:prstDash val="solid"/>
              <a:round/>
              <a:headEnd/>
              <a:tailEnd/>
            </a:ln>
          </p:spPr>
          <p:txBody>
            <a:bodyPr wrap="none"/>
            <a:lstStyle/>
            <a:p>
              <a:endParaRPr lang="ru-RU"/>
            </a:p>
          </p:txBody>
        </p:sp>
      </p:grpSp>
      <p:grpSp>
        <p:nvGrpSpPr>
          <p:cNvPr id="3" name="Group 6"/>
          <p:cNvGrpSpPr>
            <a:grpSpLocks/>
          </p:cNvGrpSpPr>
          <p:nvPr/>
        </p:nvGrpSpPr>
        <p:grpSpPr bwMode="auto">
          <a:xfrm>
            <a:off x="760413" y="1844675"/>
            <a:ext cx="7392987" cy="1119188"/>
            <a:chOff x="732" y="712"/>
            <a:chExt cx="4657" cy="705"/>
          </a:xfrm>
        </p:grpSpPr>
        <p:sp>
          <p:nvSpPr>
            <p:cNvPr id="295943" name="Freeform 7"/>
            <p:cNvSpPr>
              <a:spLocks/>
            </p:cNvSpPr>
            <p:nvPr/>
          </p:nvSpPr>
          <p:spPr bwMode="auto">
            <a:xfrm rot="-10744918">
              <a:off x="732" y="712"/>
              <a:ext cx="1014" cy="705"/>
            </a:xfrm>
            <a:custGeom>
              <a:avLst/>
              <a:gdLst/>
              <a:ahLst/>
              <a:cxnLst>
                <a:cxn ang="0">
                  <a:pos x="123" y="667"/>
                </a:cxn>
                <a:cxn ang="0">
                  <a:pos x="0" y="212"/>
                </a:cxn>
                <a:cxn ang="0">
                  <a:pos x="274" y="0"/>
                </a:cxn>
                <a:cxn ang="0">
                  <a:pos x="444" y="394"/>
                </a:cxn>
                <a:cxn ang="0">
                  <a:pos x="123" y="667"/>
                </a:cxn>
              </a:cxnLst>
              <a:rect l="0" t="0" r="r" b="b"/>
              <a:pathLst>
                <a:path w="444" h="667">
                  <a:moveTo>
                    <a:pt x="123" y="667"/>
                  </a:moveTo>
                  <a:lnTo>
                    <a:pt x="0" y="212"/>
                  </a:lnTo>
                  <a:lnTo>
                    <a:pt x="274" y="0"/>
                  </a:lnTo>
                  <a:lnTo>
                    <a:pt x="444" y="394"/>
                  </a:lnTo>
                  <a:lnTo>
                    <a:pt x="123" y="667"/>
                  </a:lnTo>
                  <a:close/>
                </a:path>
              </a:pathLst>
            </a:custGeom>
            <a:solidFill>
              <a:srgbClr val="1A3380"/>
            </a:solidFill>
            <a:ln w="14288">
              <a:solidFill>
                <a:srgbClr val="000000"/>
              </a:solidFill>
              <a:prstDash val="solid"/>
              <a:round/>
              <a:headEnd/>
              <a:tailEnd/>
            </a:ln>
          </p:spPr>
          <p:txBody>
            <a:bodyPr wrap="none"/>
            <a:lstStyle/>
            <a:p>
              <a:endParaRPr lang="ru-RU"/>
            </a:p>
          </p:txBody>
        </p:sp>
        <p:sp>
          <p:nvSpPr>
            <p:cNvPr id="295944" name="Freeform 8"/>
            <p:cNvSpPr>
              <a:spLocks/>
            </p:cNvSpPr>
            <p:nvPr/>
          </p:nvSpPr>
          <p:spPr bwMode="auto">
            <a:xfrm rot="10855082">
              <a:off x="1457" y="733"/>
              <a:ext cx="3932" cy="480"/>
            </a:xfrm>
            <a:custGeom>
              <a:avLst/>
              <a:gdLst/>
              <a:ahLst/>
              <a:cxnLst>
                <a:cxn ang="0">
                  <a:pos x="0" y="455"/>
                </a:cxn>
                <a:cxn ang="0">
                  <a:pos x="170" y="0"/>
                </a:cxn>
                <a:cxn ang="0">
                  <a:pos x="1596" y="0"/>
                </a:cxn>
                <a:cxn ang="0">
                  <a:pos x="1719" y="455"/>
                </a:cxn>
                <a:cxn ang="0">
                  <a:pos x="0" y="455"/>
                </a:cxn>
              </a:cxnLst>
              <a:rect l="0" t="0" r="r" b="b"/>
              <a:pathLst>
                <a:path w="1719" h="455">
                  <a:moveTo>
                    <a:pt x="0" y="455"/>
                  </a:moveTo>
                  <a:lnTo>
                    <a:pt x="170" y="0"/>
                  </a:lnTo>
                  <a:lnTo>
                    <a:pt x="1596" y="0"/>
                  </a:lnTo>
                  <a:lnTo>
                    <a:pt x="1719" y="455"/>
                  </a:lnTo>
                  <a:lnTo>
                    <a:pt x="0" y="455"/>
                  </a:lnTo>
                  <a:close/>
                </a:path>
              </a:pathLst>
            </a:custGeom>
            <a:solidFill>
              <a:srgbClr val="3366FF"/>
            </a:solidFill>
            <a:ln w="14288">
              <a:solidFill>
                <a:srgbClr val="000000"/>
              </a:solidFill>
              <a:prstDash val="solid"/>
              <a:round/>
              <a:headEnd/>
              <a:tailEnd/>
            </a:ln>
          </p:spPr>
          <p:txBody>
            <a:bodyPr wrap="none"/>
            <a:lstStyle/>
            <a:p>
              <a:endParaRPr lang="ru-RU"/>
            </a:p>
          </p:txBody>
        </p:sp>
        <p:sp>
          <p:nvSpPr>
            <p:cNvPr id="295945" name="Rectangle 9"/>
            <p:cNvSpPr>
              <a:spLocks noChangeArrowheads="1"/>
            </p:cNvSpPr>
            <p:nvPr/>
          </p:nvSpPr>
          <p:spPr bwMode="auto">
            <a:xfrm>
              <a:off x="1981" y="798"/>
              <a:ext cx="1634" cy="317"/>
            </a:xfrm>
            <a:prstGeom prst="rect">
              <a:avLst/>
            </a:prstGeom>
            <a:noFill/>
            <a:ln w="9525">
              <a:noFill/>
              <a:miter lim="800000"/>
              <a:headEnd/>
              <a:tailEnd/>
            </a:ln>
            <a:effectLst/>
          </p:spPr>
          <p:txBody>
            <a:bodyPr wrap="none"/>
            <a:lstStyle/>
            <a:p>
              <a:pPr eaLnBrk="0" hangingPunct="0"/>
              <a:r>
                <a:rPr lang="ru-RU" sz="2800" b="1" dirty="0" smtClean="0">
                  <a:solidFill>
                    <a:srgbClr val="FFFF00"/>
                  </a:solidFill>
                  <a:effectLst>
                    <a:outerShdw blurRad="38100" dist="38100" dir="2700000" algn="tl">
                      <a:srgbClr val="000000"/>
                    </a:outerShdw>
                  </a:effectLst>
                  <a:latin typeface="Arial" charset="0"/>
                </a:rPr>
                <a:t>Экономический союз</a:t>
              </a:r>
              <a:endParaRPr lang="fr-FR" sz="2800" b="1" dirty="0">
                <a:solidFill>
                  <a:srgbClr val="FFFF00"/>
                </a:solidFill>
                <a:effectLst>
                  <a:outerShdw blurRad="38100" dist="38100" dir="2700000" algn="tl">
                    <a:srgbClr val="000000"/>
                  </a:outerShdw>
                </a:effectLst>
                <a:latin typeface="Arial" charset="0"/>
              </a:endParaRPr>
            </a:p>
          </p:txBody>
        </p:sp>
      </p:grpSp>
      <p:sp>
        <p:nvSpPr>
          <p:cNvPr id="295946" name="Line 10"/>
          <p:cNvSpPr>
            <a:spLocks noChangeShapeType="1"/>
          </p:cNvSpPr>
          <p:nvPr/>
        </p:nvSpPr>
        <p:spPr bwMode="auto">
          <a:xfrm>
            <a:off x="785813" y="2630488"/>
            <a:ext cx="3035300" cy="3671887"/>
          </a:xfrm>
          <a:prstGeom prst="line">
            <a:avLst/>
          </a:prstGeom>
          <a:noFill/>
          <a:ln w="63500">
            <a:solidFill>
              <a:srgbClr val="EAEAEA"/>
            </a:solidFill>
            <a:prstDash val="sysDot"/>
            <a:round/>
            <a:headEnd/>
            <a:tailEnd type="arrow" w="lg" len="lg"/>
          </a:ln>
          <a:effectLst/>
        </p:spPr>
        <p:txBody>
          <a:bodyPr wrap="none" anchor="ctr"/>
          <a:lstStyle/>
          <a:p>
            <a:endParaRPr lang="ru-RU"/>
          </a:p>
        </p:txBody>
      </p:sp>
      <p:sp>
        <p:nvSpPr>
          <p:cNvPr id="295947" name="Line 11"/>
          <p:cNvSpPr>
            <a:spLocks noChangeShapeType="1"/>
          </p:cNvSpPr>
          <p:nvPr/>
        </p:nvSpPr>
        <p:spPr bwMode="auto">
          <a:xfrm flipV="1">
            <a:off x="5065713" y="2416175"/>
            <a:ext cx="3065462" cy="3743325"/>
          </a:xfrm>
          <a:prstGeom prst="line">
            <a:avLst/>
          </a:prstGeom>
          <a:noFill/>
          <a:ln w="63500">
            <a:solidFill>
              <a:srgbClr val="EAEAEA"/>
            </a:solidFill>
            <a:prstDash val="sysDot"/>
            <a:round/>
            <a:headEnd/>
            <a:tailEnd type="arrow" w="lg" len="lg"/>
          </a:ln>
          <a:effectLst/>
        </p:spPr>
        <p:txBody>
          <a:bodyPr wrap="none" anchor="ctr"/>
          <a:lstStyle/>
          <a:p>
            <a:endParaRPr lang="ru-RU"/>
          </a:p>
        </p:txBody>
      </p:sp>
      <p:grpSp>
        <p:nvGrpSpPr>
          <p:cNvPr id="4" name="Group 12"/>
          <p:cNvGrpSpPr>
            <a:grpSpLocks/>
          </p:cNvGrpSpPr>
          <p:nvPr/>
        </p:nvGrpSpPr>
        <p:grpSpPr bwMode="auto">
          <a:xfrm>
            <a:off x="1362075" y="2616200"/>
            <a:ext cx="6178550" cy="1041400"/>
            <a:chOff x="1111" y="1198"/>
            <a:chExt cx="3892" cy="656"/>
          </a:xfrm>
        </p:grpSpPr>
        <p:sp>
          <p:nvSpPr>
            <p:cNvPr id="295949" name="Freeform 13"/>
            <p:cNvSpPr>
              <a:spLocks/>
            </p:cNvSpPr>
            <p:nvPr/>
          </p:nvSpPr>
          <p:spPr bwMode="auto">
            <a:xfrm rot="-10744918">
              <a:off x="1111" y="1198"/>
              <a:ext cx="885" cy="656"/>
            </a:xfrm>
            <a:custGeom>
              <a:avLst/>
              <a:gdLst/>
              <a:ahLst/>
              <a:cxnLst>
                <a:cxn ang="0">
                  <a:pos x="113" y="621"/>
                </a:cxn>
                <a:cxn ang="0">
                  <a:pos x="0" y="167"/>
                </a:cxn>
                <a:cxn ang="0">
                  <a:pos x="217" y="0"/>
                </a:cxn>
                <a:cxn ang="0">
                  <a:pos x="387" y="409"/>
                </a:cxn>
                <a:cxn ang="0">
                  <a:pos x="113" y="621"/>
                </a:cxn>
              </a:cxnLst>
              <a:rect l="0" t="0" r="r" b="b"/>
              <a:pathLst>
                <a:path w="387" h="621">
                  <a:moveTo>
                    <a:pt x="113" y="621"/>
                  </a:moveTo>
                  <a:lnTo>
                    <a:pt x="0" y="167"/>
                  </a:lnTo>
                  <a:lnTo>
                    <a:pt x="217" y="0"/>
                  </a:lnTo>
                  <a:lnTo>
                    <a:pt x="387" y="409"/>
                  </a:lnTo>
                  <a:lnTo>
                    <a:pt x="113" y="621"/>
                  </a:lnTo>
                  <a:close/>
                </a:path>
              </a:pathLst>
            </a:custGeom>
            <a:solidFill>
              <a:srgbClr val="006680"/>
            </a:solidFill>
            <a:ln w="14288">
              <a:solidFill>
                <a:srgbClr val="000000"/>
              </a:solidFill>
              <a:prstDash val="solid"/>
              <a:round/>
              <a:headEnd/>
              <a:tailEnd/>
            </a:ln>
          </p:spPr>
          <p:txBody>
            <a:bodyPr wrap="none"/>
            <a:lstStyle/>
            <a:p>
              <a:endParaRPr lang="ru-RU"/>
            </a:p>
          </p:txBody>
        </p:sp>
        <p:sp>
          <p:nvSpPr>
            <p:cNvPr id="295950" name="Freeform 14"/>
            <p:cNvSpPr>
              <a:spLocks/>
            </p:cNvSpPr>
            <p:nvPr/>
          </p:nvSpPr>
          <p:spPr bwMode="auto">
            <a:xfrm rot="-10744918">
              <a:off x="1741" y="1222"/>
              <a:ext cx="3262" cy="480"/>
            </a:xfrm>
            <a:custGeom>
              <a:avLst/>
              <a:gdLst/>
              <a:ahLst/>
              <a:cxnLst>
                <a:cxn ang="0">
                  <a:pos x="0" y="454"/>
                </a:cxn>
                <a:cxn ang="0">
                  <a:pos x="170" y="0"/>
                </a:cxn>
                <a:cxn ang="0">
                  <a:pos x="1313" y="0"/>
                </a:cxn>
                <a:cxn ang="0">
                  <a:pos x="1426" y="454"/>
                </a:cxn>
                <a:cxn ang="0">
                  <a:pos x="0" y="454"/>
                </a:cxn>
              </a:cxnLst>
              <a:rect l="0" t="0" r="r" b="b"/>
              <a:pathLst>
                <a:path w="1426" h="454">
                  <a:moveTo>
                    <a:pt x="0" y="454"/>
                  </a:moveTo>
                  <a:lnTo>
                    <a:pt x="170" y="0"/>
                  </a:lnTo>
                  <a:lnTo>
                    <a:pt x="1313" y="0"/>
                  </a:lnTo>
                  <a:lnTo>
                    <a:pt x="1426" y="454"/>
                  </a:lnTo>
                  <a:lnTo>
                    <a:pt x="0" y="454"/>
                  </a:lnTo>
                  <a:close/>
                </a:path>
              </a:pathLst>
            </a:custGeom>
            <a:solidFill>
              <a:srgbClr val="00CCFF"/>
            </a:solidFill>
            <a:ln w="14288">
              <a:solidFill>
                <a:srgbClr val="000000"/>
              </a:solidFill>
              <a:prstDash val="solid"/>
              <a:round/>
              <a:headEnd/>
              <a:tailEnd/>
            </a:ln>
          </p:spPr>
          <p:txBody>
            <a:bodyPr wrap="none"/>
            <a:lstStyle/>
            <a:p>
              <a:endParaRPr lang="ru-RU"/>
            </a:p>
          </p:txBody>
        </p:sp>
        <p:sp>
          <p:nvSpPr>
            <p:cNvPr id="295951" name="Rectangle 15"/>
            <p:cNvSpPr>
              <a:spLocks noChangeArrowheads="1"/>
            </p:cNvSpPr>
            <p:nvPr/>
          </p:nvSpPr>
          <p:spPr bwMode="auto">
            <a:xfrm>
              <a:off x="2605" y="1278"/>
              <a:ext cx="1634" cy="317"/>
            </a:xfrm>
            <a:prstGeom prst="rect">
              <a:avLst/>
            </a:prstGeom>
            <a:noFill/>
            <a:ln w="9525">
              <a:noFill/>
              <a:miter lim="800000"/>
              <a:headEnd/>
              <a:tailEnd/>
            </a:ln>
            <a:effectLst/>
          </p:spPr>
          <p:txBody>
            <a:bodyPr wrap="none"/>
            <a:lstStyle/>
            <a:p>
              <a:pPr eaLnBrk="0" hangingPunct="0"/>
              <a:r>
                <a:rPr lang="ru-RU" sz="2600" b="1" dirty="0" smtClean="0">
                  <a:solidFill>
                    <a:srgbClr val="FF0066"/>
                  </a:solidFill>
                  <a:effectLst>
                    <a:outerShdw blurRad="38100" dist="38100" dir="2700000" algn="tl">
                      <a:srgbClr val="000000"/>
                    </a:outerShdw>
                  </a:effectLst>
                  <a:latin typeface="Arial" charset="0"/>
                </a:rPr>
                <a:t>Общий рынок</a:t>
              </a:r>
              <a:endParaRPr lang="en-US" sz="2600" b="1" dirty="0">
                <a:solidFill>
                  <a:srgbClr val="FF0066"/>
                </a:solidFill>
                <a:effectLst>
                  <a:outerShdw blurRad="38100" dist="38100" dir="2700000" algn="tl">
                    <a:srgbClr val="000000"/>
                  </a:outerShdw>
                </a:effectLst>
                <a:latin typeface="Arial" charset="0"/>
              </a:endParaRPr>
            </a:p>
          </p:txBody>
        </p:sp>
      </p:grpSp>
      <p:grpSp>
        <p:nvGrpSpPr>
          <p:cNvPr id="5" name="Group 16"/>
          <p:cNvGrpSpPr>
            <a:grpSpLocks/>
          </p:cNvGrpSpPr>
          <p:nvPr/>
        </p:nvGrpSpPr>
        <p:grpSpPr bwMode="auto">
          <a:xfrm>
            <a:off x="1965325" y="3382963"/>
            <a:ext cx="4940300" cy="968375"/>
            <a:chOff x="1491" y="1681"/>
            <a:chExt cx="3112" cy="610"/>
          </a:xfrm>
        </p:grpSpPr>
        <p:sp>
          <p:nvSpPr>
            <p:cNvPr id="295953" name="Freeform 17"/>
            <p:cNvSpPr>
              <a:spLocks/>
            </p:cNvSpPr>
            <p:nvPr/>
          </p:nvSpPr>
          <p:spPr bwMode="auto">
            <a:xfrm rot="-10744918">
              <a:off x="1491" y="1681"/>
              <a:ext cx="758" cy="610"/>
            </a:xfrm>
            <a:custGeom>
              <a:avLst/>
              <a:gdLst/>
              <a:ahLst/>
              <a:cxnLst>
                <a:cxn ang="0">
                  <a:pos x="114" y="576"/>
                </a:cxn>
                <a:cxn ang="0">
                  <a:pos x="0" y="121"/>
                </a:cxn>
                <a:cxn ang="0">
                  <a:pos x="161" y="0"/>
                </a:cxn>
                <a:cxn ang="0">
                  <a:pos x="331" y="409"/>
                </a:cxn>
                <a:cxn ang="0">
                  <a:pos x="114" y="576"/>
                </a:cxn>
              </a:cxnLst>
              <a:rect l="0" t="0" r="r" b="b"/>
              <a:pathLst>
                <a:path w="331" h="576">
                  <a:moveTo>
                    <a:pt x="114" y="576"/>
                  </a:moveTo>
                  <a:lnTo>
                    <a:pt x="0" y="121"/>
                  </a:lnTo>
                  <a:lnTo>
                    <a:pt x="161" y="0"/>
                  </a:lnTo>
                  <a:lnTo>
                    <a:pt x="331" y="409"/>
                  </a:lnTo>
                  <a:lnTo>
                    <a:pt x="114" y="576"/>
                  </a:lnTo>
                  <a:close/>
                </a:path>
              </a:pathLst>
            </a:custGeom>
            <a:solidFill>
              <a:srgbClr val="008080"/>
            </a:solidFill>
            <a:ln w="14288">
              <a:solidFill>
                <a:srgbClr val="000000"/>
              </a:solidFill>
              <a:prstDash val="solid"/>
              <a:round/>
              <a:headEnd/>
              <a:tailEnd/>
            </a:ln>
          </p:spPr>
          <p:txBody>
            <a:bodyPr wrap="none"/>
            <a:lstStyle/>
            <a:p>
              <a:endParaRPr lang="ru-RU"/>
            </a:p>
          </p:txBody>
        </p:sp>
        <p:sp>
          <p:nvSpPr>
            <p:cNvPr id="295954" name="Freeform 18"/>
            <p:cNvSpPr>
              <a:spLocks/>
            </p:cNvSpPr>
            <p:nvPr/>
          </p:nvSpPr>
          <p:spPr bwMode="auto">
            <a:xfrm rot="10855082">
              <a:off x="1987" y="1700"/>
              <a:ext cx="2616" cy="481"/>
            </a:xfrm>
            <a:custGeom>
              <a:avLst/>
              <a:gdLst/>
              <a:ahLst/>
              <a:cxnLst>
                <a:cxn ang="0">
                  <a:pos x="0" y="455"/>
                </a:cxn>
                <a:cxn ang="0">
                  <a:pos x="170" y="0"/>
                </a:cxn>
                <a:cxn ang="0">
                  <a:pos x="1029" y="0"/>
                </a:cxn>
                <a:cxn ang="0">
                  <a:pos x="1143" y="455"/>
                </a:cxn>
                <a:cxn ang="0">
                  <a:pos x="0" y="455"/>
                </a:cxn>
              </a:cxnLst>
              <a:rect l="0" t="0" r="r" b="b"/>
              <a:pathLst>
                <a:path w="1143" h="455">
                  <a:moveTo>
                    <a:pt x="0" y="455"/>
                  </a:moveTo>
                  <a:lnTo>
                    <a:pt x="170" y="0"/>
                  </a:lnTo>
                  <a:lnTo>
                    <a:pt x="1029" y="0"/>
                  </a:lnTo>
                  <a:lnTo>
                    <a:pt x="1143" y="455"/>
                  </a:lnTo>
                  <a:lnTo>
                    <a:pt x="0" y="455"/>
                  </a:lnTo>
                  <a:close/>
                </a:path>
              </a:pathLst>
            </a:custGeom>
            <a:solidFill>
              <a:srgbClr val="00FFFF"/>
            </a:solidFill>
            <a:ln w="14288">
              <a:solidFill>
                <a:srgbClr val="000000"/>
              </a:solidFill>
              <a:prstDash val="solid"/>
              <a:round/>
              <a:headEnd/>
              <a:tailEnd/>
            </a:ln>
          </p:spPr>
          <p:txBody>
            <a:bodyPr wrap="none"/>
            <a:lstStyle/>
            <a:p>
              <a:endParaRPr lang="ru-RU"/>
            </a:p>
          </p:txBody>
        </p:sp>
        <p:sp>
          <p:nvSpPr>
            <p:cNvPr id="295955" name="Rectangle 19"/>
            <p:cNvSpPr>
              <a:spLocks noChangeArrowheads="1"/>
            </p:cNvSpPr>
            <p:nvPr/>
          </p:nvSpPr>
          <p:spPr bwMode="auto">
            <a:xfrm>
              <a:off x="2413" y="1758"/>
              <a:ext cx="1634" cy="317"/>
            </a:xfrm>
            <a:prstGeom prst="rect">
              <a:avLst/>
            </a:prstGeom>
            <a:noFill/>
            <a:ln w="9525">
              <a:noFill/>
              <a:miter lim="800000"/>
              <a:headEnd/>
              <a:tailEnd/>
            </a:ln>
            <a:effectLst/>
          </p:spPr>
          <p:txBody>
            <a:bodyPr wrap="none"/>
            <a:lstStyle/>
            <a:p>
              <a:pPr eaLnBrk="0" hangingPunct="0"/>
              <a:r>
                <a:rPr lang="ru-RU" sz="2400" b="1" dirty="0" smtClean="0">
                  <a:solidFill>
                    <a:srgbClr val="FF9933"/>
                  </a:solidFill>
                  <a:effectLst>
                    <a:outerShdw blurRad="38100" dist="38100" dir="2700000" algn="tl">
                      <a:srgbClr val="000000"/>
                    </a:outerShdw>
                  </a:effectLst>
                  <a:latin typeface="Arial" charset="0"/>
                </a:rPr>
                <a:t>Таможенный союз</a:t>
              </a:r>
              <a:endParaRPr lang="en-US" sz="2400" b="1" dirty="0">
                <a:solidFill>
                  <a:srgbClr val="FF9933"/>
                </a:solidFill>
                <a:effectLst>
                  <a:outerShdw blurRad="38100" dist="38100" dir="2700000" algn="tl">
                    <a:srgbClr val="000000"/>
                  </a:outerShdw>
                </a:effectLst>
                <a:latin typeface="Arial" charset="0"/>
              </a:endParaRPr>
            </a:p>
          </p:txBody>
        </p:sp>
      </p:grpSp>
      <p:grpSp>
        <p:nvGrpSpPr>
          <p:cNvPr id="6" name="Group 20"/>
          <p:cNvGrpSpPr>
            <a:grpSpLocks/>
          </p:cNvGrpSpPr>
          <p:nvPr/>
        </p:nvGrpSpPr>
        <p:grpSpPr bwMode="auto">
          <a:xfrm>
            <a:off x="2568575" y="4156075"/>
            <a:ext cx="3706813" cy="892175"/>
            <a:chOff x="1796" y="2527"/>
            <a:chExt cx="2335" cy="562"/>
          </a:xfrm>
        </p:grpSpPr>
        <p:sp>
          <p:nvSpPr>
            <p:cNvPr id="295957" name="Freeform 21"/>
            <p:cNvSpPr>
              <a:spLocks/>
            </p:cNvSpPr>
            <p:nvPr/>
          </p:nvSpPr>
          <p:spPr bwMode="auto">
            <a:xfrm rot="-10744918">
              <a:off x="1796" y="2527"/>
              <a:ext cx="627" cy="562"/>
            </a:xfrm>
            <a:custGeom>
              <a:avLst/>
              <a:gdLst/>
              <a:ahLst/>
              <a:cxnLst>
                <a:cxn ang="0">
                  <a:pos x="113" y="531"/>
                </a:cxn>
                <a:cxn ang="0">
                  <a:pos x="0" y="91"/>
                </a:cxn>
                <a:cxn ang="0">
                  <a:pos x="104" y="0"/>
                </a:cxn>
                <a:cxn ang="0">
                  <a:pos x="274" y="410"/>
                </a:cxn>
                <a:cxn ang="0">
                  <a:pos x="113" y="531"/>
                </a:cxn>
              </a:cxnLst>
              <a:rect l="0" t="0" r="r" b="b"/>
              <a:pathLst>
                <a:path w="274" h="531">
                  <a:moveTo>
                    <a:pt x="113" y="531"/>
                  </a:moveTo>
                  <a:lnTo>
                    <a:pt x="0" y="91"/>
                  </a:lnTo>
                  <a:lnTo>
                    <a:pt x="104" y="0"/>
                  </a:lnTo>
                  <a:lnTo>
                    <a:pt x="274" y="410"/>
                  </a:lnTo>
                  <a:lnTo>
                    <a:pt x="113" y="531"/>
                  </a:lnTo>
                  <a:close/>
                </a:path>
              </a:pathLst>
            </a:custGeom>
            <a:solidFill>
              <a:srgbClr val="668080"/>
            </a:solidFill>
            <a:ln w="14288">
              <a:solidFill>
                <a:srgbClr val="000000"/>
              </a:solidFill>
              <a:prstDash val="solid"/>
              <a:round/>
              <a:headEnd/>
              <a:tailEnd/>
            </a:ln>
          </p:spPr>
          <p:txBody>
            <a:bodyPr wrap="none"/>
            <a:lstStyle/>
            <a:p>
              <a:endParaRPr lang="ru-RU"/>
            </a:p>
          </p:txBody>
        </p:sp>
        <p:sp>
          <p:nvSpPr>
            <p:cNvPr id="295958" name="Freeform 22"/>
            <p:cNvSpPr>
              <a:spLocks/>
            </p:cNvSpPr>
            <p:nvPr/>
          </p:nvSpPr>
          <p:spPr bwMode="auto">
            <a:xfrm rot="10855082">
              <a:off x="2166" y="2540"/>
              <a:ext cx="1965" cy="466"/>
            </a:xfrm>
            <a:custGeom>
              <a:avLst/>
              <a:gdLst/>
              <a:ahLst/>
              <a:cxnLst>
                <a:cxn ang="0">
                  <a:pos x="0" y="440"/>
                </a:cxn>
                <a:cxn ang="0">
                  <a:pos x="170" y="0"/>
                </a:cxn>
                <a:cxn ang="0">
                  <a:pos x="746" y="0"/>
                </a:cxn>
                <a:cxn ang="0">
                  <a:pos x="859" y="440"/>
                </a:cxn>
                <a:cxn ang="0">
                  <a:pos x="0" y="440"/>
                </a:cxn>
              </a:cxnLst>
              <a:rect l="0" t="0" r="r" b="b"/>
              <a:pathLst>
                <a:path w="859" h="440">
                  <a:moveTo>
                    <a:pt x="0" y="440"/>
                  </a:moveTo>
                  <a:lnTo>
                    <a:pt x="170" y="0"/>
                  </a:lnTo>
                  <a:lnTo>
                    <a:pt x="746" y="0"/>
                  </a:lnTo>
                  <a:lnTo>
                    <a:pt x="859" y="440"/>
                  </a:lnTo>
                  <a:lnTo>
                    <a:pt x="0" y="440"/>
                  </a:lnTo>
                  <a:close/>
                </a:path>
              </a:pathLst>
            </a:custGeom>
            <a:solidFill>
              <a:srgbClr val="CCFFFF"/>
            </a:solidFill>
            <a:ln w="14288">
              <a:solidFill>
                <a:srgbClr val="000000"/>
              </a:solidFill>
              <a:prstDash val="solid"/>
              <a:round/>
              <a:headEnd/>
              <a:tailEnd/>
            </a:ln>
          </p:spPr>
          <p:txBody>
            <a:bodyPr wrap="none"/>
            <a:lstStyle/>
            <a:p>
              <a:endParaRPr lang="ru-RU"/>
            </a:p>
          </p:txBody>
        </p:sp>
        <p:sp>
          <p:nvSpPr>
            <p:cNvPr id="295959" name="Rectangle 23"/>
            <p:cNvSpPr>
              <a:spLocks noChangeArrowheads="1"/>
            </p:cNvSpPr>
            <p:nvPr/>
          </p:nvSpPr>
          <p:spPr bwMode="auto">
            <a:xfrm>
              <a:off x="2338" y="2549"/>
              <a:ext cx="1634" cy="317"/>
            </a:xfrm>
            <a:prstGeom prst="rect">
              <a:avLst/>
            </a:prstGeom>
            <a:noFill/>
            <a:ln w="9525">
              <a:noFill/>
              <a:miter lim="800000"/>
              <a:headEnd/>
              <a:tailEnd/>
            </a:ln>
            <a:effectLst/>
          </p:spPr>
          <p:txBody>
            <a:bodyPr wrap="none"/>
            <a:lstStyle/>
            <a:p>
              <a:pPr eaLnBrk="0" hangingPunct="0"/>
              <a:r>
                <a:rPr lang="ru-RU" sz="2200" b="1" dirty="0" smtClean="0">
                  <a:solidFill>
                    <a:srgbClr val="003399"/>
                  </a:solidFill>
                  <a:effectLst>
                    <a:outerShdw blurRad="38100" dist="38100" dir="2700000" algn="tl">
                      <a:srgbClr val="000000"/>
                    </a:outerShdw>
                  </a:effectLst>
                  <a:latin typeface="Arial" charset="0"/>
                </a:rPr>
                <a:t>Зона свободной</a:t>
              </a:r>
            </a:p>
            <a:p>
              <a:pPr eaLnBrk="0" hangingPunct="0"/>
              <a:r>
                <a:rPr lang="ru-RU" sz="2200" b="1" dirty="0" smtClean="0">
                  <a:solidFill>
                    <a:srgbClr val="003399"/>
                  </a:solidFill>
                  <a:effectLst>
                    <a:outerShdw blurRad="38100" dist="38100" dir="2700000" algn="tl">
                      <a:srgbClr val="000000"/>
                    </a:outerShdw>
                  </a:effectLst>
                  <a:latin typeface="Arial" charset="0"/>
                </a:rPr>
                <a:t> торговли</a:t>
              </a:r>
              <a:endParaRPr lang="en-US" sz="2200" b="1" dirty="0">
                <a:solidFill>
                  <a:srgbClr val="003399"/>
                </a:solidFill>
                <a:effectLst>
                  <a:outerShdw blurRad="38100" dist="38100" dir="2700000" algn="tl">
                    <a:srgbClr val="000000"/>
                  </a:outerShdw>
                </a:effectLst>
                <a:latin typeface="Arial" charset="0"/>
              </a:endParaRPr>
            </a:p>
          </p:txBody>
        </p:sp>
      </p:grpSp>
      <p:grpSp>
        <p:nvGrpSpPr>
          <p:cNvPr id="7" name="Group 24"/>
          <p:cNvGrpSpPr>
            <a:grpSpLocks/>
          </p:cNvGrpSpPr>
          <p:nvPr/>
        </p:nvGrpSpPr>
        <p:grpSpPr bwMode="auto">
          <a:xfrm>
            <a:off x="3170238" y="4900613"/>
            <a:ext cx="2470150" cy="838200"/>
            <a:chOff x="2250" y="2637"/>
            <a:chExt cx="1556" cy="528"/>
          </a:xfrm>
        </p:grpSpPr>
        <p:sp>
          <p:nvSpPr>
            <p:cNvPr id="295961" name="Freeform 25"/>
            <p:cNvSpPr>
              <a:spLocks/>
            </p:cNvSpPr>
            <p:nvPr/>
          </p:nvSpPr>
          <p:spPr bwMode="auto">
            <a:xfrm rot="-10744918">
              <a:off x="2250" y="2637"/>
              <a:ext cx="519" cy="528"/>
            </a:xfrm>
            <a:custGeom>
              <a:avLst/>
              <a:gdLst/>
              <a:ahLst/>
              <a:cxnLst>
                <a:cxn ang="0">
                  <a:pos x="123" y="500"/>
                </a:cxn>
                <a:cxn ang="0">
                  <a:pos x="0" y="46"/>
                </a:cxn>
                <a:cxn ang="0">
                  <a:pos x="57" y="0"/>
                </a:cxn>
                <a:cxn ang="0">
                  <a:pos x="227" y="409"/>
                </a:cxn>
                <a:cxn ang="0">
                  <a:pos x="123" y="500"/>
                </a:cxn>
              </a:cxnLst>
              <a:rect l="0" t="0" r="r" b="b"/>
              <a:pathLst>
                <a:path w="227" h="500">
                  <a:moveTo>
                    <a:pt x="123" y="500"/>
                  </a:moveTo>
                  <a:lnTo>
                    <a:pt x="0" y="46"/>
                  </a:lnTo>
                  <a:lnTo>
                    <a:pt x="57" y="0"/>
                  </a:lnTo>
                  <a:lnTo>
                    <a:pt x="227" y="409"/>
                  </a:lnTo>
                  <a:lnTo>
                    <a:pt x="123" y="500"/>
                  </a:lnTo>
                  <a:close/>
                </a:path>
              </a:pathLst>
            </a:custGeom>
            <a:solidFill>
              <a:srgbClr val="808080"/>
            </a:solidFill>
            <a:ln w="14288">
              <a:solidFill>
                <a:srgbClr val="000000"/>
              </a:solidFill>
              <a:prstDash val="solid"/>
              <a:round/>
              <a:headEnd/>
              <a:tailEnd/>
            </a:ln>
          </p:spPr>
          <p:txBody>
            <a:bodyPr wrap="none"/>
            <a:lstStyle/>
            <a:p>
              <a:endParaRPr lang="ru-RU"/>
            </a:p>
          </p:txBody>
        </p:sp>
        <p:sp>
          <p:nvSpPr>
            <p:cNvPr id="295962" name="Freeform 26"/>
            <p:cNvSpPr>
              <a:spLocks/>
            </p:cNvSpPr>
            <p:nvPr/>
          </p:nvSpPr>
          <p:spPr bwMode="auto">
            <a:xfrm rot="-10744918">
              <a:off x="2488" y="2646"/>
              <a:ext cx="1318" cy="480"/>
            </a:xfrm>
            <a:custGeom>
              <a:avLst/>
              <a:gdLst/>
              <a:ahLst/>
              <a:cxnLst>
                <a:cxn ang="0">
                  <a:pos x="0" y="454"/>
                </a:cxn>
                <a:cxn ang="0">
                  <a:pos x="170" y="0"/>
                </a:cxn>
                <a:cxn ang="0">
                  <a:pos x="453" y="0"/>
                </a:cxn>
                <a:cxn ang="0">
                  <a:pos x="576" y="454"/>
                </a:cxn>
                <a:cxn ang="0">
                  <a:pos x="0" y="454"/>
                </a:cxn>
              </a:cxnLst>
              <a:rect l="0" t="0" r="r" b="b"/>
              <a:pathLst>
                <a:path w="576" h="454">
                  <a:moveTo>
                    <a:pt x="0" y="454"/>
                  </a:moveTo>
                  <a:lnTo>
                    <a:pt x="170" y="0"/>
                  </a:lnTo>
                  <a:lnTo>
                    <a:pt x="453" y="0"/>
                  </a:lnTo>
                  <a:lnTo>
                    <a:pt x="576" y="454"/>
                  </a:lnTo>
                  <a:lnTo>
                    <a:pt x="0" y="454"/>
                  </a:lnTo>
                  <a:close/>
                </a:path>
              </a:pathLst>
            </a:custGeom>
            <a:solidFill>
              <a:srgbClr val="FFFFFF"/>
            </a:solidFill>
            <a:ln w="14288">
              <a:solidFill>
                <a:srgbClr val="000000"/>
              </a:solidFill>
              <a:prstDash val="solid"/>
              <a:round/>
              <a:headEnd/>
              <a:tailEnd/>
            </a:ln>
          </p:spPr>
          <p:txBody>
            <a:bodyPr wrap="none"/>
            <a:lstStyle/>
            <a:p>
              <a:endParaRPr lang="ru-RU"/>
            </a:p>
          </p:txBody>
        </p:sp>
        <p:sp>
          <p:nvSpPr>
            <p:cNvPr id="295963" name="Rectangle 27"/>
            <p:cNvSpPr>
              <a:spLocks noChangeArrowheads="1"/>
            </p:cNvSpPr>
            <p:nvPr/>
          </p:nvSpPr>
          <p:spPr bwMode="auto">
            <a:xfrm>
              <a:off x="2789" y="2704"/>
              <a:ext cx="635" cy="454"/>
            </a:xfrm>
            <a:prstGeom prst="rect">
              <a:avLst/>
            </a:prstGeom>
            <a:noFill/>
            <a:ln w="9525">
              <a:noFill/>
              <a:miter lim="800000"/>
              <a:headEnd/>
              <a:tailEnd/>
            </a:ln>
            <a:effectLst/>
          </p:spPr>
          <p:txBody>
            <a:bodyPr wrap="none"/>
            <a:lstStyle/>
            <a:p>
              <a:pPr algn="ctr" eaLnBrk="0" hangingPunct="0"/>
              <a:r>
                <a:rPr lang="ru-RU" b="1" dirty="0" smtClean="0">
                  <a:solidFill>
                    <a:srgbClr val="006666"/>
                  </a:solidFill>
                  <a:effectLst>
                    <a:outerShdw blurRad="38100" dist="38100" dir="2700000" algn="tl">
                      <a:srgbClr val="000000"/>
                    </a:outerShdw>
                  </a:effectLst>
                  <a:latin typeface="Arial" charset="0"/>
                </a:rPr>
                <a:t>Частичное </a:t>
              </a:r>
            </a:p>
            <a:p>
              <a:pPr algn="ctr" eaLnBrk="0" hangingPunct="0"/>
              <a:r>
                <a:rPr lang="ru-RU" b="1" dirty="0" smtClean="0">
                  <a:solidFill>
                    <a:srgbClr val="006666"/>
                  </a:solidFill>
                  <a:effectLst>
                    <a:outerShdw blurRad="38100" dist="38100" dir="2700000" algn="tl">
                      <a:srgbClr val="000000"/>
                    </a:outerShdw>
                  </a:effectLst>
                  <a:latin typeface="Arial" charset="0"/>
                </a:rPr>
                <a:t>сотрудничество</a:t>
              </a:r>
              <a:endParaRPr lang="en-US" b="1" dirty="0">
                <a:solidFill>
                  <a:srgbClr val="006666"/>
                </a:solidFill>
                <a:effectLst>
                  <a:outerShdw blurRad="38100" dist="38100" dir="2700000" algn="tl">
                    <a:srgbClr val="000000"/>
                  </a:outerShdw>
                </a:effectLst>
                <a:latin typeface="Arial" charset="0"/>
              </a:endParaRPr>
            </a:p>
          </p:txBody>
        </p:sp>
      </p:grpSp>
      <p:sp>
        <p:nvSpPr>
          <p:cNvPr id="295964" name="AutoShape 28"/>
          <p:cNvSpPr>
            <a:spLocks noChangeArrowheads="1"/>
          </p:cNvSpPr>
          <p:nvPr/>
        </p:nvSpPr>
        <p:spPr bwMode="auto">
          <a:xfrm rot="3000017">
            <a:off x="311479" y="4286306"/>
            <a:ext cx="3398022" cy="1186533"/>
          </a:xfrm>
          <a:prstGeom prst="roundRect">
            <a:avLst>
              <a:gd name="adj" fmla="val 16667"/>
            </a:avLst>
          </a:prstGeom>
          <a:solidFill>
            <a:srgbClr val="FFFF99"/>
          </a:solidFill>
          <a:ln w="9525">
            <a:solidFill>
              <a:schemeClr val="tx1"/>
            </a:solidFill>
            <a:round/>
            <a:headEnd/>
            <a:tailEnd/>
          </a:ln>
          <a:effectLst/>
        </p:spPr>
        <p:txBody>
          <a:bodyPr wrap="none" anchor="ctr"/>
          <a:lstStyle/>
          <a:p>
            <a:pPr algn="ctr"/>
            <a:r>
              <a:rPr lang="ru-RU" sz="2400" b="1" dirty="0" smtClean="0">
                <a:solidFill>
                  <a:srgbClr val="002060"/>
                </a:solidFill>
                <a:latin typeface="Arial" charset="0"/>
              </a:rPr>
              <a:t>Меньший охват</a:t>
            </a:r>
          </a:p>
          <a:p>
            <a:pPr algn="ctr"/>
            <a:r>
              <a:rPr lang="ru-RU" sz="2400" b="1" dirty="0" smtClean="0">
                <a:solidFill>
                  <a:srgbClr val="002060"/>
                </a:solidFill>
                <a:latin typeface="Arial" charset="0"/>
              </a:rPr>
              <a:t> экономической</a:t>
            </a:r>
          </a:p>
          <a:p>
            <a:pPr algn="ctr"/>
            <a:r>
              <a:rPr lang="ru-RU" sz="2400" b="1" dirty="0" smtClean="0">
                <a:solidFill>
                  <a:srgbClr val="002060"/>
                </a:solidFill>
                <a:latin typeface="Arial" charset="0"/>
              </a:rPr>
              <a:t> деятельности</a:t>
            </a:r>
            <a:endParaRPr lang="en-GB" sz="2000" b="1" dirty="0">
              <a:solidFill>
                <a:srgbClr val="002060"/>
              </a:solidFill>
              <a:latin typeface="Arial" charset="0"/>
            </a:endParaRPr>
          </a:p>
        </p:txBody>
      </p:sp>
      <p:sp>
        <p:nvSpPr>
          <p:cNvPr id="295965" name="AutoShape 29"/>
          <p:cNvSpPr>
            <a:spLocks noChangeArrowheads="1"/>
          </p:cNvSpPr>
          <p:nvPr/>
        </p:nvSpPr>
        <p:spPr bwMode="auto">
          <a:xfrm rot="18498735">
            <a:off x="5214317" y="4008353"/>
            <a:ext cx="3873076" cy="1374733"/>
          </a:xfrm>
          <a:prstGeom prst="roundRect">
            <a:avLst>
              <a:gd name="adj" fmla="val 16667"/>
            </a:avLst>
          </a:prstGeom>
          <a:solidFill>
            <a:srgbClr val="FFFF99"/>
          </a:solidFill>
          <a:ln w="9525">
            <a:solidFill>
              <a:schemeClr val="tx1"/>
            </a:solidFill>
            <a:round/>
            <a:headEnd/>
            <a:tailEnd/>
          </a:ln>
          <a:effectLst/>
        </p:spPr>
        <p:txBody>
          <a:bodyPr wrap="none" anchor="ctr"/>
          <a:lstStyle/>
          <a:p>
            <a:pPr algn="ctr"/>
            <a:r>
              <a:rPr lang="ru-RU" sz="2400" b="1" dirty="0" smtClean="0">
                <a:solidFill>
                  <a:srgbClr val="002060"/>
                </a:solidFill>
                <a:latin typeface="Arial" charset="0"/>
              </a:rPr>
              <a:t>Большая экономическая</a:t>
            </a:r>
          </a:p>
          <a:p>
            <a:pPr algn="ctr"/>
            <a:r>
              <a:rPr lang="ru-RU" sz="2400" b="1" dirty="0" smtClean="0">
                <a:solidFill>
                  <a:srgbClr val="002060"/>
                </a:solidFill>
                <a:latin typeface="Arial" charset="0"/>
              </a:rPr>
              <a:t> и политическая</a:t>
            </a:r>
          </a:p>
          <a:p>
            <a:pPr algn="ctr"/>
            <a:r>
              <a:rPr lang="ru-RU" sz="2400" b="1" dirty="0" smtClean="0">
                <a:solidFill>
                  <a:srgbClr val="002060"/>
                </a:solidFill>
                <a:latin typeface="Arial" charset="0"/>
              </a:rPr>
              <a:t> интеграция</a:t>
            </a:r>
          </a:p>
          <a:p>
            <a:pPr algn="ctr"/>
            <a:endParaRPr lang="en-GB" sz="2400" b="1" dirty="0">
              <a:solidFill>
                <a:srgbClr val="002060"/>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0-#ppt_h/2"/>
                                          </p:val>
                                        </p:tav>
                                        <p:tav tm="100000">
                                          <p:val>
                                            <p:strVal val="#ppt_y"/>
                                          </p:val>
                                        </p:tav>
                                      </p:tavLst>
                                    </p:anim>
                                  </p:childTnLst>
                                </p:cTn>
                              </p:par>
                            </p:childTnLst>
                          </p:cTn>
                        </p:par>
                        <p:par>
                          <p:cTn id="15" fill="hold">
                            <p:stCondLst>
                              <p:cond delay="500"/>
                            </p:stCondLst>
                            <p:childTnLst>
                              <p:par>
                                <p:cTn id="16" presetID="2" presetClass="entr" presetSubtype="9" fill="hold" grpId="0" nodeType="afterEffect">
                                  <p:stCondLst>
                                    <p:cond delay="0"/>
                                  </p:stCondLst>
                                  <p:childTnLst>
                                    <p:set>
                                      <p:cBhvr>
                                        <p:cTn id="17" dur="1" fill="hold">
                                          <p:stCondLst>
                                            <p:cond delay="0"/>
                                          </p:stCondLst>
                                        </p:cTn>
                                        <p:tgtEl>
                                          <p:spTgt spid="295946"/>
                                        </p:tgtEl>
                                        <p:attrNameLst>
                                          <p:attrName>style.visibility</p:attrName>
                                        </p:attrNameLst>
                                      </p:cBhvr>
                                      <p:to>
                                        <p:strVal val="visible"/>
                                      </p:to>
                                    </p:set>
                                    <p:anim calcmode="lin" valueType="num">
                                      <p:cBhvr additive="base">
                                        <p:cTn id="18" dur="500" fill="hold"/>
                                        <p:tgtEl>
                                          <p:spTgt spid="295946"/>
                                        </p:tgtEl>
                                        <p:attrNameLst>
                                          <p:attrName>ppt_x</p:attrName>
                                        </p:attrNameLst>
                                      </p:cBhvr>
                                      <p:tavLst>
                                        <p:tav tm="0">
                                          <p:val>
                                            <p:strVal val="0-#ppt_w/2"/>
                                          </p:val>
                                        </p:tav>
                                        <p:tav tm="100000">
                                          <p:val>
                                            <p:strVal val="#ppt_x"/>
                                          </p:val>
                                        </p:tav>
                                      </p:tavLst>
                                    </p:anim>
                                    <p:anim calcmode="lin" valueType="num">
                                      <p:cBhvr additive="base">
                                        <p:cTn id="19" dur="500" fill="hold"/>
                                        <p:tgtEl>
                                          <p:spTgt spid="295946"/>
                                        </p:tgtEl>
                                        <p:attrNameLst>
                                          <p:attrName>ppt_y</p:attrName>
                                        </p:attrNameLst>
                                      </p:cBhvr>
                                      <p:tavLst>
                                        <p:tav tm="0">
                                          <p:val>
                                            <p:strVal val="0-#ppt_h/2"/>
                                          </p:val>
                                        </p:tav>
                                        <p:tav tm="100000">
                                          <p:val>
                                            <p:strVal val="#ppt_y"/>
                                          </p:val>
                                        </p:tav>
                                      </p:tavLst>
                                    </p:anim>
                                  </p:childTnLst>
                                </p:cTn>
                              </p:par>
                              <p:par>
                                <p:cTn id="20" presetID="2" presetClass="entr" presetSubtype="9" fill="hold" grpId="0" nodeType="withEffect">
                                  <p:stCondLst>
                                    <p:cond delay="0"/>
                                  </p:stCondLst>
                                  <p:childTnLst>
                                    <p:set>
                                      <p:cBhvr>
                                        <p:cTn id="21" dur="1" fill="hold">
                                          <p:stCondLst>
                                            <p:cond delay="0"/>
                                          </p:stCondLst>
                                        </p:cTn>
                                        <p:tgtEl>
                                          <p:spTgt spid="295964"/>
                                        </p:tgtEl>
                                        <p:attrNameLst>
                                          <p:attrName>style.visibility</p:attrName>
                                        </p:attrNameLst>
                                      </p:cBhvr>
                                      <p:to>
                                        <p:strVal val="visible"/>
                                      </p:to>
                                    </p:set>
                                    <p:anim calcmode="lin" valueType="num">
                                      <p:cBhvr additive="base">
                                        <p:cTn id="22" dur="500" fill="hold"/>
                                        <p:tgtEl>
                                          <p:spTgt spid="295964"/>
                                        </p:tgtEl>
                                        <p:attrNameLst>
                                          <p:attrName>ppt_x</p:attrName>
                                        </p:attrNameLst>
                                      </p:cBhvr>
                                      <p:tavLst>
                                        <p:tav tm="0">
                                          <p:val>
                                            <p:strVal val="0-#ppt_w/2"/>
                                          </p:val>
                                        </p:tav>
                                        <p:tav tm="100000">
                                          <p:val>
                                            <p:strVal val="#ppt_x"/>
                                          </p:val>
                                        </p:tav>
                                      </p:tavLst>
                                    </p:anim>
                                    <p:anim calcmode="lin" valueType="num">
                                      <p:cBhvr additive="base">
                                        <p:cTn id="23" dur="500" fill="hold"/>
                                        <p:tgtEl>
                                          <p:spTgt spid="295964"/>
                                        </p:tgtEl>
                                        <p:attrNameLst>
                                          <p:attrName>ppt_y</p:attrName>
                                        </p:attrNameLst>
                                      </p:cBhvr>
                                      <p:tavLst>
                                        <p:tav tm="0">
                                          <p:val>
                                            <p:strVal val="0-#ppt_h/2"/>
                                          </p:val>
                                        </p:tav>
                                        <p:tav tm="100000">
                                          <p:val>
                                            <p:strVal val="#ppt_y"/>
                                          </p:val>
                                        </p:tav>
                                      </p:tavLst>
                                    </p:anim>
                                  </p:childTnLst>
                                </p:cTn>
                              </p:par>
                            </p:childTnLst>
                          </p:cTn>
                        </p:par>
                        <p:par>
                          <p:cTn id="24" fill="hold">
                            <p:stCondLst>
                              <p:cond delay="1000"/>
                            </p:stCondLst>
                            <p:childTnLst>
                              <p:par>
                                <p:cTn id="25" presetID="2" presetClass="entr" presetSubtype="4" fill="hold" grpId="0" nodeType="afterEffect">
                                  <p:stCondLst>
                                    <p:cond delay="0"/>
                                  </p:stCondLst>
                                  <p:childTnLst>
                                    <p:set>
                                      <p:cBhvr>
                                        <p:cTn id="26" dur="1" fill="hold">
                                          <p:stCondLst>
                                            <p:cond delay="0"/>
                                          </p:stCondLst>
                                        </p:cTn>
                                        <p:tgtEl>
                                          <p:spTgt spid="295947"/>
                                        </p:tgtEl>
                                        <p:attrNameLst>
                                          <p:attrName>style.visibility</p:attrName>
                                        </p:attrNameLst>
                                      </p:cBhvr>
                                      <p:to>
                                        <p:strVal val="visible"/>
                                      </p:to>
                                    </p:set>
                                    <p:anim calcmode="lin" valueType="num">
                                      <p:cBhvr additive="base">
                                        <p:cTn id="27" dur="500" fill="hold"/>
                                        <p:tgtEl>
                                          <p:spTgt spid="295947"/>
                                        </p:tgtEl>
                                        <p:attrNameLst>
                                          <p:attrName>ppt_x</p:attrName>
                                        </p:attrNameLst>
                                      </p:cBhvr>
                                      <p:tavLst>
                                        <p:tav tm="0">
                                          <p:val>
                                            <p:strVal val="#ppt_x"/>
                                          </p:val>
                                        </p:tav>
                                        <p:tav tm="100000">
                                          <p:val>
                                            <p:strVal val="#ppt_x"/>
                                          </p:val>
                                        </p:tav>
                                      </p:tavLst>
                                    </p:anim>
                                    <p:anim calcmode="lin" valueType="num">
                                      <p:cBhvr additive="base">
                                        <p:cTn id="28" dur="500" fill="hold"/>
                                        <p:tgtEl>
                                          <p:spTgt spid="29594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95965"/>
                                        </p:tgtEl>
                                        <p:attrNameLst>
                                          <p:attrName>style.visibility</p:attrName>
                                        </p:attrNameLst>
                                      </p:cBhvr>
                                      <p:to>
                                        <p:strVal val="visible"/>
                                      </p:to>
                                    </p:set>
                                    <p:anim calcmode="lin" valueType="num">
                                      <p:cBhvr additive="base">
                                        <p:cTn id="31" dur="500" fill="hold"/>
                                        <p:tgtEl>
                                          <p:spTgt spid="295965"/>
                                        </p:tgtEl>
                                        <p:attrNameLst>
                                          <p:attrName>ppt_x</p:attrName>
                                        </p:attrNameLst>
                                      </p:cBhvr>
                                      <p:tavLst>
                                        <p:tav tm="0">
                                          <p:val>
                                            <p:strVal val="#ppt_x"/>
                                          </p:val>
                                        </p:tav>
                                        <p:tav tm="100000">
                                          <p:val>
                                            <p:strVal val="#ppt_x"/>
                                          </p:val>
                                        </p:tav>
                                      </p:tavLst>
                                    </p:anim>
                                    <p:anim calcmode="lin" valueType="num">
                                      <p:cBhvr additive="base">
                                        <p:cTn id="32" dur="500" fill="hold"/>
                                        <p:tgtEl>
                                          <p:spTgt spid="2959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5946" grpId="0" animBg="1"/>
      <p:bldP spid="295947" grpId="0" animBg="1"/>
      <p:bldP spid="295964" grpId="0" animBg="1"/>
      <p:bldP spid="29596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analitikaua.net/wp-content/uploads/2015/01/EAE%60S.jpg"/>
          <p:cNvPicPr>
            <a:picLocks noChangeAspect="1" noChangeArrowheads="1"/>
          </p:cNvPicPr>
          <p:nvPr/>
        </p:nvPicPr>
        <p:blipFill>
          <a:blip r:embed="rId2" cstate="print"/>
          <a:srcRect/>
          <a:stretch>
            <a:fillRect/>
          </a:stretch>
        </p:blipFill>
        <p:spPr bwMode="auto">
          <a:xfrm>
            <a:off x="3657600" y="5325237"/>
            <a:ext cx="2057400" cy="1532763"/>
          </a:xfrm>
          <a:prstGeom prst="rect">
            <a:avLst/>
          </a:prstGeom>
          <a:noFill/>
        </p:spPr>
      </p:pic>
      <p:sp>
        <p:nvSpPr>
          <p:cNvPr id="2" name="Заголовок 1"/>
          <p:cNvSpPr>
            <a:spLocks noGrp="1"/>
          </p:cNvSpPr>
          <p:nvPr>
            <p:ph type="title"/>
          </p:nvPr>
        </p:nvSpPr>
        <p:spPr/>
        <p:txBody>
          <a:bodyPr>
            <a:normAutofit fontScale="90000"/>
          </a:bodyPr>
          <a:lstStyle/>
          <a:p>
            <a:r>
              <a:rPr lang="en-US" sz="3100" b="1" dirty="0" smtClean="0">
                <a:solidFill>
                  <a:schemeClr val="accent1">
                    <a:lumMod val="75000"/>
                  </a:schemeClr>
                </a:solidFill>
              </a:rPr>
              <a:t>                      </a:t>
            </a:r>
            <a:r>
              <a:rPr lang="ru-RU" sz="3100" b="1" dirty="0" smtClean="0">
                <a:solidFill>
                  <a:schemeClr val="accent1">
                    <a:lumMod val="75000"/>
                  </a:schemeClr>
                </a:solidFill>
              </a:rPr>
              <a:t>Торговая политика России</a:t>
            </a:r>
            <a:br>
              <a:rPr lang="ru-RU" sz="3100" b="1" dirty="0" smtClean="0">
                <a:solidFill>
                  <a:schemeClr val="accent1">
                    <a:lumMod val="75000"/>
                  </a:schemeClr>
                </a:solidFill>
              </a:rPr>
            </a:br>
            <a:r>
              <a:rPr lang="ru-RU" sz="3100" b="1" dirty="0" smtClean="0">
                <a:solidFill>
                  <a:schemeClr val="accent1">
                    <a:lumMod val="75000"/>
                  </a:schemeClr>
                </a:solidFill>
              </a:rPr>
              <a:t> в отношении РТС</a:t>
            </a:r>
            <a:r>
              <a:rPr lang="ru-RU" dirty="0" smtClean="0"/>
              <a:t/>
            </a:r>
            <a:br>
              <a:rPr lang="ru-RU" dirty="0" smtClean="0"/>
            </a:br>
            <a:endParaRPr lang="ru-RU" dirty="0"/>
          </a:p>
        </p:txBody>
      </p:sp>
      <p:sp>
        <p:nvSpPr>
          <p:cNvPr id="3" name="Содержимое 2"/>
          <p:cNvSpPr>
            <a:spLocks noGrp="1"/>
          </p:cNvSpPr>
          <p:nvPr>
            <p:ph idx="1"/>
          </p:nvPr>
        </p:nvSpPr>
        <p:spPr/>
        <p:txBody>
          <a:bodyPr>
            <a:normAutofit/>
          </a:bodyPr>
          <a:lstStyle/>
          <a:p>
            <a:r>
              <a:rPr lang="ru-RU" dirty="0" smtClean="0"/>
              <a:t>Участие России в региональных торговых соглашениях до последнего времени сводилось к задачам сохранения и развития экономических связей на постсоветском пространстве. Соответственно, преференциальные торговые соглашения подписывались с участием стран СНГ. </a:t>
            </a:r>
          </a:p>
          <a:p>
            <a:endParaRPr lang="ru-RU"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ВТО и ЕАЭС</a:t>
            </a:r>
            <a:endParaRPr lang="ru-RU" dirty="0"/>
          </a:p>
        </p:txBody>
      </p:sp>
      <p:sp>
        <p:nvSpPr>
          <p:cNvPr id="3" name="Содержимое 2"/>
          <p:cNvSpPr>
            <a:spLocks noGrp="1"/>
          </p:cNvSpPr>
          <p:nvPr>
            <p:ph idx="1"/>
          </p:nvPr>
        </p:nvSpPr>
        <p:spPr/>
        <p:txBody>
          <a:bodyPr>
            <a:normAutofit fontScale="85000" lnSpcReduction="20000"/>
          </a:bodyPr>
          <a:lstStyle/>
          <a:p>
            <a:r>
              <a:rPr lang="ru-RU" dirty="0" smtClean="0"/>
              <a:t>Договор о функционировании Таможенного союза в рамках многосторонней торговой системы от 19 мая 2011 г. </a:t>
            </a:r>
            <a:r>
              <a:rPr lang="ru-RU" i="1" dirty="0" smtClean="0"/>
              <a:t>не утратил силу </a:t>
            </a:r>
            <a:r>
              <a:rPr lang="ru-RU" dirty="0" smtClean="0"/>
              <a:t>и в связи с созданием ЕАЭС.</a:t>
            </a:r>
          </a:p>
          <a:p>
            <a:r>
              <a:rPr lang="ru-RU" dirty="0" smtClean="0"/>
              <a:t>Положения Договора предусматривают, что с даты присоединения России к ВТО положения Соглашения ВТО, а также обязательства, зафиксированные в Протоколе о присоединении России к ВТО и относящиеся к правоотношениям, полномочия по регулированию которых делегированы ЕЭК Россией, становятся частью правовой системы Союза.</a:t>
            </a:r>
          </a:p>
          <a:p>
            <a:endParaRPr lang="ru-RU" dirty="0"/>
          </a:p>
        </p:txBody>
      </p:sp>
      <p:pic>
        <p:nvPicPr>
          <p:cNvPr id="4" name="Picture 4"/>
          <p:cNvPicPr>
            <a:picLocks noChangeAspect="1" noChangeArrowheads="1"/>
          </p:cNvPicPr>
          <p:nvPr/>
        </p:nvPicPr>
        <p:blipFill>
          <a:blip r:embed="rId2" cstate="print"/>
          <a:srcRect/>
          <a:stretch>
            <a:fillRect/>
          </a:stretch>
        </p:blipFill>
        <p:spPr bwMode="auto">
          <a:xfrm>
            <a:off x="0" y="0"/>
            <a:ext cx="1600200" cy="1542343"/>
          </a:xfrm>
          <a:prstGeom prst="rect">
            <a:avLst/>
          </a:prstGeom>
          <a:noFill/>
          <a:ln w="9525">
            <a:noFill/>
            <a:miter lim="800000"/>
            <a:headEnd/>
            <a:tailEnd/>
          </a:ln>
          <a:effectLst/>
        </p:spPr>
      </p:pic>
      <p:pic>
        <p:nvPicPr>
          <p:cNvPr id="3074" name="Picture 2" descr="http://www.regional-studies.ru/sites/default/files/img/eaes.jpg"/>
          <p:cNvPicPr>
            <a:picLocks noChangeAspect="1" noChangeArrowheads="1"/>
          </p:cNvPicPr>
          <p:nvPr/>
        </p:nvPicPr>
        <p:blipFill>
          <a:blip r:embed="rId3" cstate="print"/>
          <a:srcRect/>
          <a:stretch>
            <a:fillRect/>
          </a:stretch>
        </p:blipFill>
        <p:spPr bwMode="auto">
          <a:xfrm>
            <a:off x="7162800" y="0"/>
            <a:ext cx="1981200" cy="1483484"/>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92162"/>
          </a:xfrm>
        </p:spPr>
        <p:txBody>
          <a:bodyPr>
            <a:normAutofit fontScale="90000"/>
          </a:bodyPr>
          <a:lstStyle/>
          <a:p>
            <a:r>
              <a:rPr lang="ru-RU" dirty="0" smtClean="0"/>
              <a:t>РТС </a:t>
            </a:r>
            <a:r>
              <a:rPr lang="en-US" dirty="0" smtClean="0"/>
              <a:t> </a:t>
            </a:r>
            <a:r>
              <a:rPr lang="ru-RU" dirty="0" smtClean="0"/>
              <a:t>со странами дальнего зарубежья </a:t>
            </a:r>
            <a:endParaRPr lang="ru-RU" dirty="0"/>
          </a:p>
        </p:txBody>
      </p:sp>
      <p:sp>
        <p:nvSpPr>
          <p:cNvPr id="3" name="Содержимое 2"/>
          <p:cNvSpPr>
            <a:spLocks noGrp="1"/>
          </p:cNvSpPr>
          <p:nvPr>
            <p:ph idx="1"/>
          </p:nvPr>
        </p:nvSpPr>
        <p:spPr>
          <a:xfrm>
            <a:off x="381000" y="1143000"/>
            <a:ext cx="8229600" cy="4983163"/>
          </a:xfrm>
        </p:spPr>
        <p:txBody>
          <a:bodyPr>
            <a:normAutofit/>
          </a:bodyPr>
          <a:lstStyle/>
          <a:p>
            <a:r>
              <a:rPr lang="ru-RU" sz="2800" dirty="0" smtClean="0"/>
              <a:t>Россия и Сербия - Соглашение о свободной торговле было подписано в 2000 г. </a:t>
            </a:r>
          </a:p>
          <a:p>
            <a:r>
              <a:rPr lang="ru-RU" sz="2800" dirty="0" smtClean="0"/>
              <a:t>Страны могут беспошлинно экспортировать товары в соответствии с утвержденными правилами происхождения. </a:t>
            </a:r>
          </a:p>
          <a:p>
            <a:endParaRPr lang="ru-RU" dirty="0"/>
          </a:p>
        </p:txBody>
      </p:sp>
      <p:pic>
        <p:nvPicPr>
          <p:cNvPr id="2050" name="Picture 2" descr="http://klin-demianovo.ru/wp-content/uploads/2013/11/97303329_52749832_srbija_rusija.jpg"/>
          <p:cNvPicPr>
            <a:picLocks noChangeAspect="1" noChangeArrowheads="1"/>
          </p:cNvPicPr>
          <p:nvPr/>
        </p:nvPicPr>
        <p:blipFill>
          <a:blip r:embed="rId3" cstate="print"/>
          <a:srcRect/>
          <a:stretch>
            <a:fillRect/>
          </a:stretch>
        </p:blipFill>
        <p:spPr bwMode="auto">
          <a:xfrm>
            <a:off x="990600" y="3581400"/>
            <a:ext cx="3324225" cy="2495550"/>
          </a:xfrm>
          <a:prstGeom prst="rect">
            <a:avLst/>
          </a:prstGeom>
          <a:noFill/>
        </p:spPr>
      </p:pic>
      <p:sp>
        <p:nvSpPr>
          <p:cNvPr id="5" name="Прямоугольник 4"/>
          <p:cNvSpPr/>
          <p:nvPr/>
        </p:nvSpPr>
        <p:spPr>
          <a:xfrm>
            <a:off x="4800600" y="3886200"/>
            <a:ext cx="4572000" cy="2246769"/>
          </a:xfrm>
          <a:prstGeom prst="rect">
            <a:avLst/>
          </a:prstGeom>
        </p:spPr>
        <p:txBody>
          <a:bodyPr wrap="square">
            <a:spAutoFit/>
          </a:bodyPr>
          <a:lstStyle/>
          <a:p>
            <a:pPr indent="11113">
              <a:buNone/>
            </a:pPr>
            <a:r>
              <a:rPr lang="ru-RU" sz="2800" dirty="0" smtClean="0">
                <a:solidFill>
                  <a:srgbClr val="FF0000"/>
                </a:solidFill>
              </a:rPr>
              <a:t>Но: </a:t>
            </a:r>
            <a:r>
              <a:rPr lang="ru-RU" sz="2800" dirty="0" smtClean="0"/>
              <a:t>ограниченный охват торговли товарами. </a:t>
            </a:r>
            <a:endParaRPr lang="en-US" sz="2800" dirty="0" smtClean="0"/>
          </a:p>
          <a:p>
            <a:pPr indent="11113">
              <a:buNone/>
            </a:pPr>
            <a:r>
              <a:rPr lang="ru-RU" sz="2800" dirty="0" smtClean="0"/>
              <a:t>Не предполагает</a:t>
            </a:r>
            <a:r>
              <a:rPr lang="en-US" sz="2800" dirty="0" smtClean="0"/>
              <a:t> </a:t>
            </a:r>
            <a:r>
              <a:rPr lang="ru-RU" sz="2800" dirty="0" smtClean="0"/>
              <a:t>либерализацию </a:t>
            </a:r>
            <a:endParaRPr lang="en-US" sz="2800" dirty="0" smtClean="0"/>
          </a:p>
          <a:p>
            <a:pPr indent="11113">
              <a:buNone/>
            </a:pPr>
            <a:r>
              <a:rPr lang="ru-RU" sz="2800" dirty="0" smtClean="0"/>
              <a:t>торговли услугами.</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ved21.ru/upload/news-1350879005-0.jpg"/>
          <p:cNvPicPr>
            <a:picLocks noChangeAspect="1" noChangeArrowheads="1"/>
          </p:cNvPicPr>
          <p:nvPr/>
        </p:nvPicPr>
        <p:blipFill>
          <a:blip r:embed="rId2" cstate="print"/>
          <a:srcRect/>
          <a:stretch>
            <a:fillRect/>
          </a:stretch>
        </p:blipFill>
        <p:spPr bwMode="auto">
          <a:xfrm>
            <a:off x="4800600" y="3886200"/>
            <a:ext cx="3422952" cy="2286000"/>
          </a:xfrm>
          <a:prstGeom prst="rect">
            <a:avLst/>
          </a:prstGeom>
          <a:noFill/>
        </p:spPr>
      </p:pic>
      <p:sp>
        <p:nvSpPr>
          <p:cNvPr id="2" name="Заголовок 1"/>
          <p:cNvSpPr>
            <a:spLocks noGrp="1"/>
          </p:cNvSpPr>
          <p:nvPr>
            <p:ph type="title"/>
          </p:nvPr>
        </p:nvSpPr>
        <p:spPr/>
        <p:txBody>
          <a:bodyPr>
            <a:normAutofit fontScale="90000"/>
          </a:bodyPr>
          <a:lstStyle/>
          <a:p>
            <a:r>
              <a:rPr lang="ru-RU" dirty="0" smtClean="0"/>
              <a:t>ЕАЭС + страны дальнего зарубежья</a:t>
            </a:r>
            <a:endParaRPr lang="ru-RU" dirty="0"/>
          </a:p>
        </p:txBody>
      </p:sp>
      <p:sp>
        <p:nvSpPr>
          <p:cNvPr id="3" name="Текст 2"/>
          <p:cNvSpPr>
            <a:spLocks noGrp="1"/>
          </p:cNvSpPr>
          <p:nvPr>
            <p:ph type="body" idx="1"/>
          </p:nvPr>
        </p:nvSpPr>
        <p:spPr>
          <a:xfrm>
            <a:off x="457200" y="1535112"/>
            <a:ext cx="4191000" cy="827087"/>
          </a:xfrm>
        </p:spPr>
        <p:txBody>
          <a:bodyPr>
            <a:normAutofit fontScale="55000" lnSpcReduction="20000"/>
          </a:bodyPr>
          <a:lstStyle/>
          <a:p>
            <a:endParaRPr lang="ru-RU" sz="3300" dirty="0" smtClean="0"/>
          </a:p>
          <a:p>
            <a:r>
              <a:rPr lang="ru-RU" sz="3300" dirty="0" smtClean="0"/>
              <a:t>25 мая соглашение о создании зоны свободной торговли с Вьетнамом</a:t>
            </a:r>
          </a:p>
          <a:p>
            <a:endParaRPr lang="ru-RU" dirty="0"/>
          </a:p>
        </p:txBody>
      </p:sp>
      <p:sp>
        <p:nvSpPr>
          <p:cNvPr id="4" name="Содержимое 3"/>
          <p:cNvSpPr>
            <a:spLocks noGrp="1"/>
          </p:cNvSpPr>
          <p:nvPr>
            <p:ph sz="half" idx="2"/>
          </p:nvPr>
        </p:nvSpPr>
        <p:spPr>
          <a:xfrm>
            <a:off x="381000" y="2133600"/>
            <a:ext cx="4116388" cy="3992563"/>
          </a:xfrm>
        </p:spPr>
        <p:txBody>
          <a:bodyPr>
            <a:normAutofit fontScale="92500" lnSpcReduction="20000"/>
          </a:bodyPr>
          <a:lstStyle/>
          <a:p>
            <a:endParaRPr lang="ru-RU" dirty="0" smtClean="0"/>
          </a:p>
          <a:p>
            <a:r>
              <a:rPr lang="ru-RU" dirty="0" smtClean="0"/>
              <a:t>Таможенные пошлины будут снижены на 88% товаров взаимной торговли, из них на 59% – сразу же, а еще на 29% – постепенно в течение 5-10 лет. Средний уровень ввозных таможенных пошлин, взимаемых Вьетнамом с товаров из стран-членов ЕАЭС к 2025 г. будет снижен с существующих 10% до 1%.</a:t>
            </a:r>
          </a:p>
          <a:p>
            <a:endParaRPr lang="ru-RU" dirty="0"/>
          </a:p>
        </p:txBody>
      </p:sp>
      <p:sp>
        <p:nvSpPr>
          <p:cNvPr id="5" name="Текст 4"/>
          <p:cNvSpPr>
            <a:spLocks noGrp="1"/>
          </p:cNvSpPr>
          <p:nvPr>
            <p:ph type="body" sz="quarter" idx="3"/>
          </p:nvPr>
        </p:nvSpPr>
        <p:spPr>
          <a:xfrm>
            <a:off x="4645025" y="1535112"/>
            <a:ext cx="4041775" cy="903287"/>
          </a:xfrm>
        </p:spPr>
        <p:txBody>
          <a:bodyPr>
            <a:normAutofit fontScale="85000" lnSpcReduction="20000"/>
          </a:bodyPr>
          <a:lstStyle/>
          <a:p>
            <a:r>
              <a:rPr lang="ru-RU" dirty="0" smtClean="0"/>
              <a:t>Рассматривается возможность подписания региональных соглашений</a:t>
            </a:r>
            <a:endParaRPr lang="ru-RU" dirty="0"/>
          </a:p>
        </p:txBody>
      </p:sp>
      <p:sp>
        <p:nvSpPr>
          <p:cNvPr id="6" name="Содержимое 5"/>
          <p:cNvSpPr>
            <a:spLocks noGrp="1"/>
          </p:cNvSpPr>
          <p:nvPr>
            <p:ph sz="quarter" idx="4"/>
          </p:nvPr>
        </p:nvSpPr>
        <p:spPr/>
        <p:txBody>
          <a:bodyPr/>
          <a:lstStyle/>
          <a:p>
            <a:endParaRPr lang="ru-RU" dirty="0" smtClean="0"/>
          </a:p>
          <a:p>
            <a:r>
              <a:rPr lang="ru-RU" dirty="0" smtClean="0"/>
              <a:t>Египет ,Турция, Индия, Иран, Сирия…</a:t>
            </a:r>
          </a:p>
        </p:txBody>
      </p:sp>
      <p:sp>
        <p:nvSpPr>
          <p:cNvPr id="8" name="Прямоугольник 7"/>
          <p:cNvSpPr/>
          <p:nvPr/>
        </p:nvSpPr>
        <p:spPr>
          <a:xfrm>
            <a:off x="7010400" y="2971800"/>
            <a:ext cx="505267" cy="923330"/>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ru-RU" sz="5400" b="1" cap="none" spc="0" dirty="0" smtClean="0">
                <a:ln>
                  <a:prstDash val="solid"/>
                </a:ln>
                <a:effectLst>
                  <a:outerShdw blurRad="88000" dist="50800" dir="5040000" algn="tl">
                    <a:schemeClr val="accent4">
                      <a:tint val="80000"/>
                      <a:satMod val="250000"/>
                      <a:alpha val="45000"/>
                    </a:schemeClr>
                  </a:outerShdw>
                </a:effectLst>
              </a:rPr>
              <a:t>?</a:t>
            </a:r>
            <a:endParaRPr lang="ru-RU" sz="5400" b="1" cap="none" spc="0" dirty="0">
              <a:ln>
                <a:prstDash val="solid"/>
              </a:ln>
              <a:effectLst>
                <a:outerShdw blurRad="88000" dist="50800" dir="5040000" algn="tl">
                  <a:schemeClr val="accent4">
                    <a:tint val="80000"/>
                    <a:satMod val="250000"/>
                    <a:alpha val="45000"/>
                  </a:schemeClr>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РТС: основные факты</a:t>
            </a:r>
            <a:endParaRPr lang="ru-RU" dirty="0"/>
          </a:p>
        </p:txBody>
      </p:sp>
      <p:sp>
        <p:nvSpPr>
          <p:cNvPr id="5" name="Содержимое 4"/>
          <p:cNvSpPr>
            <a:spLocks noGrp="1"/>
          </p:cNvSpPr>
          <p:nvPr>
            <p:ph idx="1"/>
          </p:nvPr>
        </p:nvSpPr>
        <p:spPr/>
        <p:txBody>
          <a:bodyPr>
            <a:normAutofit/>
          </a:bodyPr>
          <a:lstStyle/>
          <a:p>
            <a:r>
              <a:rPr lang="ru-RU" sz="2400" dirty="0" smtClean="0"/>
              <a:t>123 РТС был</a:t>
            </a:r>
            <a:r>
              <a:rPr lang="ru-RU" sz="2400" dirty="0"/>
              <a:t>о</a:t>
            </a:r>
            <a:r>
              <a:rPr lang="ru-RU" sz="2400" dirty="0" smtClean="0"/>
              <a:t> нотифицировано в рамках ГАТТ (с 1947 г. по 1995)  и почти 500 с момента учреждения ВТО</a:t>
            </a:r>
          </a:p>
          <a:p>
            <a:pPr lvl="0"/>
            <a:endParaRPr kumimoji="0" lang="ru-RU" sz="2400" b="0" i="0" u="none" strike="noStrike" cap="none" normalizeH="0" baseline="0" dirty="0" smtClean="0">
              <a:ln>
                <a:noFill/>
              </a:ln>
              <a:solidFill>
                <a:schemeClr val="tx1"/>
              </a:solidFill>
              <a:effectLst/>
              <a:ea typeface="Calibri" pitchFamily="34" charset="0"/>
              <a:cs typeface="MyriadPro-Regular"/>
            </a:endParaRPr>
          </a:p>
          <a:p>
            <a:pPr lvl="0"/>
            <a:endParaRPr lang="ru-RU" sz="2400" dirty="0">
              <a:ea typeface="Calibri" pitchFamily="34" charset="0"/>
              <a:cs typeface="MyriadPro-Regular"/>
            </a:endParaRPr>
          </a:p>
          <a:p>
            <a:pPr lvl="0"/>
            <a:r>
              <a:rPr kumimoji="0" lang="ru-RU" sz="2400" b="0" i="0" u="none" strike="noStrike" cap="none" normalizeH="0" baseline="0" dirty="0" smtClean="0">
                <a:ln>
                  <a:noFill/>
                </a:ln>
                <a:solidFill>
                  <a:schemeClr val="tx1"/>
                </a:solidFill>
                <a:effectLst/>
                <a:ea typeface="Calibri" pitchFamily="34" charset="0"/>
                <a:cs typeface="MyriadPro-Regular"/>
              </a:rPr>
              <a:t>Основная часть всех нотифицированных и вступивших в силу РТС приходится на </a:t>
            </a:r>
            <a:r>
              <a:rPr kumimoji="0" lang="ru-RU" sz="2400" b="0" i="1" u="none" strike="noStrike" cap="none" normalizeH="0" baseline="0" dirty="0" smtClean="0">
                <a:ln>
                  <a:noFill/>
                </a:ln>
                <a:solidFill>
                  <a:schemeClr val="tx1"/>
                </a:solidFill>
                <a:effectLst/>
                <a:ea typeface="Calibri" pitchFamily="34" charset="0"/>
                <a:cs typeface="MyriadPro-Regular"/>
              </a:rPr>
              <a:t>зону свободной торговли</a:t>
            </a:r>
          </a:p>
          <a:p>
            <a:pPr lvl="0"/>
            <a:endParaRPr kumimoji="0" lang="ru-RU" sz="2400" b="0" i="0" u="none" strike="noStrike" cap="none" normalizeH="0" baseline="0" dirty="0" smtClean="0">
              <a:ln>
                <a:noFill/>
              </a:ln>
              <a:solidFill>
                <a:schemeClr val="tx1"/>
              </a:solidFill>
              <a:effectLst/>
              <a:cs typeface="Arial" pitchFamily="34" charset="0"/>
            </a:endParaRPr>
          </a:p>
          <a:p>
            <a:endParaRPr lang="ru-RU" dirty="0" smtClean="0"/>
          </a:p>
          <a:p>
            <a:endParaRPr lang="ru-RU" dirty="0" smtClean="0"/>
          </a:p>
          <a:p>
            <a:endParaRPr lang="ru-RU" dirty="0" smtClean="0"/>
          </a:p>
          <a:p>
            <a:endParaRPr lang="ru-RU"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Формат РТС</a:t>
            </a:r>
            <a:endParaRPr lang="ru-RU" dirty="0"/>
          </a:p>
        </p:txBody>
      </p:sp>
      <p:sp>
        <p:nvSpPr>
          <p:cNvPr id="3" name="Текст 2"/>
          <p:cNvSpPr>
            <a:spLocks noGrp="1"/>
          </p:cNvSpPr>
          <p:nvPr>
            <p:ph type="body" idx="1"/>
          </p:nvPr>
        </p:nvSpPr>
        <p:spPr/>
        <p:txBody>
          <a:bodyPr/>
          <a:lstStyle/>
          <a:p>
            <a:r>
              <a:rPr lang="ru-RU" dirty="0" smtClean="0">
                <a:solidFill>
                  <a:srgbClr val="C00000"/>
                </a:solidFill>
              </a:rPr>
              <a:t>Зона свободной торговли</a:t>
            </a:r>
            <a:endParaRPr lang="ru-RU" dirty="0">
              <a:solidFill>
                <a:srgbClr val="C00000"/>
              </a:solidFill>
            </a:endParaRPr>
          </a:p>
        </p:txBody>
      </p:sp>
      <p:sp>
        <p:nvSpPr>
          <p:cNvPr id="4" name="Содержимое 3"/>
          <p:cNvSpPr>
            <a:spLocks noGrp="1"/>
          </p:cNvSpPr>
          <p:nvPr>
            <p:ph sz="half" idx="2"/>
          </p:nvPr>
        </p:nvSpPr>
        <p:spPr/>
        <p:txBody>
          <a:bodyPr/>
          <a:lstStyle/>
          <a:p>
            <a:r>
              <a:rPr lang="ru-RU" dirty="0" smtClean="0"/>
              <a:t>ЗСТ требует меньше усилий по координации политики с третьими странами.</a:t>
            </a:r>
          </a:p>
          <a:p>
            <a:r>
              <a:rPr lang="ru-RU" dirty="0" smtClean="0"/>
              <a:t>Часто заключаются между 2 странами.</a:t>
            </a:r>
          </a:p>
          <a:p>
            <a:r>
              <a:rPr lang="ru-RU" dirty="0" smtClean="0"/>
              <a:t>Формирование ЗСТ происходит быстрее.</a:t>
            </a:r>
          </a:p>
          <a:p>
            <a:pPr>
              <a:buNone/>
            </a:pPr>
            <a:endParaRPr lang="ru-RU" dirty="0"/>
          </a:p>
        </p:txBody>
      </p:sp>
      <p:sp>
        <p:nvSpPr>
          <p:cNvPr id="5" name="Текст 4"/>
          <p:cNvSpPr>
            <a:spLocks noGrp="1"/>
          </p:cNvSpPr>
          <p:nvPr>
            <p:ph type="body" sz="quarter" idx="3"/>
          </p:nvPr>
        </p:nvSpPr>
        <p:spPr/>
        <p:txBody>
          <a:bodyPr/>
          <a:lstStyle/>
          <a:p>
            <a:r>
              <a:rPr lang="ru-RU" dirty="0" smtClean="0">
                <a:solidFill>
                  <a:srgbClr val="C00000"/>
                </a:solidFill>
              </a:rPr>
              <a:t>Таможенный союз</a:t>
            </a:r>
            <a:endParaRPr lang="ru-RU" dirty="0">
              <a:solidFill>
                <a:srgbClr val="C00000"/>
              </a:solidFill>
            </a:endParaRPr>
          </a:p>
        </p:txBody>
      </p:sp>
      <p:sp>
        <p:nvSpPr>
          <p:cNvPr id="6" name="Содержимое 5"/>
          <p:cNvSpPr>
            <a:spLocks noGrp="1"/>
          </p:cNvSpPr>
          <p:nvPr>
            <p:ph sz="quarter" idx="4"/>
          </p:nvPr>
        </p:nvSpPr>
        <p:spPr/>
        <p:txBody>
          <a:bodyPr>
            <a:normAutofit fontScale="92500" lnSpcReduction="20000"/>
          </a:bodyPr>
          <a:lstStyle/>
          <a:p>
            <a:r>
              <a:rPr lang="ru-RU" dirty="0" smtClean="0"/>
              <a:t>Выработка единого внешнего тарифа.</a:t>
            </a:r>
          </a:p>
          <a:p>
            <a:r>
              <a:rPr lang="ru-RU" dirty="0" smtClean="0"/>
              <a:t>Гармонизация правил ведения торговли с третьими странами. </a:t>
            </a:r>
          </a:p>
          <a:p>
            <a:r>
              <a:rPr lang="ru-RU" dirty="0" smtClean="0"/>
              <a:t>У участников меньше автономии в сфере торговой политики. </a:t>
            </a:r>
          </a:p>
          <a:p>
            <a:r>
              <a:rPr lang="ru-RU" dirty="0" smtClean="0"/>
              <a:t>Количество участников</a:t>
            </a:r>
            <a:r>
              <a:rPr lang="en-US" dirty="0" smtClean="0"/>
              <a:t>&gt;2</a:t>
            </a:r>
            <a:endParaRPr lang="ru-RU" dirty="0" smtClean="0"/>
          </a:p>
          <a:p>
            <a:r>
              <a:rPr lang="ru-RU" dirty="0" smtClean="0"/>
              <a:t>Процесс формирования ТС требует более тщательной работы над соглашением и продолжительного  времени.</a:t>
            </a:r>
          </a:p>
          <a:p>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Участие стран в РТС, регулирующих торговлю товарами и услугами</a:t>
            </a:r>
            <a:endParaRPr lang="ru-RU" dirty="0"/>
          </a:p>
        </p:txBody>
      </p:sp>
      <p:sp>
        <p:nvSpPr>
          <p:cNvPr id="3" name="Содержимое 2"/>
          <p:cNvSpPr>
            <a:spLocks noGrp="1"/>
          </p:cNvSpPr>
          <p:nvPr>
            <p:ph idx="1"/>
          </p:nvPr>
        </p:nvSpPr>
        <p:spPr/>
        <p:txBody>
          <a:bodyPr/>
          <a:lstStyle/>
          <a:p>
            <a:endParaRPr lang="ru-RU"/>
          </a:p>
        </p:txBody>
      </p:sp>
      <p:pic>
        <p:nvPicPr>
          <p:cNvPr id="4" name="Picture 1"/>
          <p:cNvPicPr>
            <a:picLocks noChangeAspect="1" noChangeArrowheads="1"/>
          </p:cNvPicPr>
          <p:nvPr/>
        </p:nvPicPr>
        <p:blipFill>
          <a:blip r:embed="rId2" cstate="print"/>
          <a:srcRect/>
          <a:stretch>
            <a:fillRect/>
          </a:stretch>
        </p:blipFill>
        <p:spPr bwMode="auto">
          <a:xfrm>
            <a:off x="533400" y="1600200"/>
            <a:ext cx="7772400" cy="46917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Причины подписания РТС</a:t>
            </a:r>
            <a:endParaRPr lang="ru-RU" dirty="0"/>
          </a:p>
        </p:txBody>
      </p:sp>
      <p:sp>
        <p:nvSpPr>
          <p:cNvPr id="3" name="Содержимое 2"/>
          <p:cNvSpPr>
            <a:spLocks noGrp="1"/>
          </p:cNvSpPr>
          <p:nvPr>
            <p:ph idx="1"/>
          </p:nvPr>
        </p:nvSpPr>
        <p:spPr/>
        <p:txBody>
          <a:bodyPr>
            <a:normAutofit fontScale="70000" lnSpcReduction="20000"/>
          </a:bodyPr>
          <a:lstStyle/>
          <a:p>
            <a:pPr>
              <a:lnSpc>
                <a:spcPct val="90000"/>
              </a:lnSpc>
              <a:spcBef>
                <a:spcPct val="30000"/>
              </a:spcBef>
              <a:buFont typeface="Wingdings" pitchFamily="2" charset="2"/>
              <a:buNone/>
            </a:pPr>
            <a:r>
              <a:rPr lang="ru-RU" sz="3600" b="1" dirty="0" smtClean="0">
                <a:solidFill>
                  <a:schemeClr val="hlink"/>
                </a:solidFill>
              </a:rPr>
              <a:t>Экономические причины</a:t>
            </a:r>
            <a:endParaRPr lang="en-US" sz="3600" b="1" dirty="0" smtClean="0">
              <a:solidFill>
                <a:schemeClr val="hlink"/>
              </a:solidFill>
            </a:endParaRPr>
          </a:p>
          <a:p>
            <a:pPr>
              <a:lnSpc>
                <a:spcPct val="90000"/>
              </a:lnSpc>
              <a:spcBef>
                <a:spcPct val="30000"/>
              </a:spcBef>
              <a:buClr>
                <a:schemeClr val="tx1"/>
              </a:buClr>
              <a:buFont typeface="Wingdings" pitchFamily="2" charset="2"/>
              <a:buChar char="§"/>
            </a:pPr>
            <a:r>
              <a:rPr lang="ru-RU" dirty="0" smtClean="0"/>
              <a:t>доступ на рынок и расширение экспортных возможностей</a:t>
            </a:r>
            <a:endParaRPr lang="en-US" dirty="0" smtClean="0"/>
          </a:p>
          <a:p>
            <a:pPr>
              <a:lnSpc>
                <a:spcPct val="90000"/>
              </a:lnSpc>
              <a:spcBef>
                <a:spcPct val="30000"/>
              </a:spcBef>
              <a:buClr>
                <a:schemeClr val="tx1"/>
              </a:buClr>
              <a:buFont typeface="Wingdings" pitchFamily="2" charset="2"/>
              <a:buChar char="§"/>
            </a:pPr>
            <a:r>
              <a:rPr lang="ru-RU" dirty="0" smtClean="0"/>
              <a:t>углубление интеграции</a:t>
            </a:r>
            <a:endParaRPr lang="en-US" dirty="0" smtClean="0"/>
          </a:p>
          <a:p>
            <a:pPr>
              <a:lnSpc>
                <a:spcPct val="90000"/>
              </a:lnSpc>
              <a:spcBef>
                <a:spcPct val="30000"/>
              </a:spcBef>
              <a:buClr>
                <a:schemeClr val="tx1"/>
              </a:buClr>
              <a:buFont typeface="Wingdings" pitchFamily="2" charset="2"/>
              <a:buChar char="§"/>
            </a:pPr>
            <a:r>
              <a:rPr lang="ru-RU" dirty="0" smtClean="0"/>
              <a:t>защита и безопасность</a:t>
            </a:r>
            <a:endParaRPr lang="en-US" dirty="0" smtClean="0"/>
          </a:p>
          <a:p>
            <a:pPr>
              <a:lnSpc>
                <a:spcPct val="90000"/>
              </a:lnSpc>
              <a:spcBef>
                <a:spcPct val="30000"/>
              </a:spcBef>
              <a:buClr>
                <a:schemeClr val="tx1"/>
              </a:buClr>
              <a:buFont typeface="Wingdings" pitchFamily="2" charset="2"/>
              <a:buChar char="§"/>
            </a:pPr>
            <a:r>
              <a:rPr lang="ru-RU" dirty="0" smtClean="0"/>
              <a:t>привлечение прямых иностранных инвестиций </a:t>
            </a:r>
            <a:endParaRPr lang="en-US" dirty="0" smtClean="0"/>
          </a:p>
          <a:p>
            <a:pPr>
              <a:lnSpc>
                <a:spcPct val="90000"/>
              </a:lnSpc>
              <a:spcBef>
                <a:spcPct val="30000"/>
              </a:spcBef>
              <a:buFont typeface="Wingdings" pitchFamily="2" charset="2"/>
              <a:buNone/>
            </a:pPr>
            <a:r>
              <a:rPr lang="ru-RU" sz="3600" b="1" dirty="0" smtClean="0">
                <a:solidFill>
                  <a:schemeClr val="hlink"/>
                </a:solidFill>
              </a:rPr>
              <a:t>Политические причины</a:t>
            </a:r>
            <a:endParaRPr lang="en-GB" sz="3600" b="1" dirty="0" smtClean="0">
              <a:solidFill>
                <a:schemeClr val="hlink"/>
              </a:solidFill>
            </a:endParaRPr>
          </a:p>
          <a:p>
            <a:pPr>
              <a:lnSpc>
                <a:spcPct val="90000"/>
              </a:lnSpc>
              <a:spcBef>
                <a:spcPct val="30000"/>
              </a:spcBef>
              <a:buClr>
                <a:schemeClr val="tx1"/>
              </a:buClr>
              <a:buFont typeface="Wingdings" pitchFamily="2" charset="2"/>
              <a:buChar char="§"/>
            </a:pPr>
            <a:r>
              <a:rPr lang="ru-RU" dirty="0" smtClean="0"/>
              <a:t>более эффективные переговоры</a:t>
            </a:r>
            <a:endParaRPr lang="en-US" dirty="0" smtClean="0"/>
          </a:p>
          <a:p>
            <a:pPr>
              <a:lnSpc>
                <a:spcPct val="90000"/>
              </a:lnSpc>
              <a:spcBef>
                <a:spcPct val="30000"/>
              </a:spcBef>
              <a:buClr>
                <a:schemeClr val="tx1"/>
              </a:buClr>
              <a:buFont typeface="Wingdings" pitchFamily="2" charset="2"/>
              <a:buChar char="§"/>
            </a:pPr>
            <a:r>
              <a:rPr lang="ru-RU" dirty="0" smtClean="0"/>
              <a:t>политическая поддержка союзников в международных экономических организациях</a:t>
            </a:r>
          </a:p>
          <a:p>
            <a:pPr>
              <a:lnSpc>
                <a:spcPct val="90000"/>
              </a:lnSpc>
              <a:spcBef>
                <a:spcPct val="30000"/>
              </a:spcBef>
              <a:buClr>
                <a:schemeClr val="tx1"/>
              </a:buClr>
              <a:buFont typeface="Wingdings" pitchFamily="2" charset="2"/>
              <a:buChar char="§"/>
            </a:pPr>
            <a:r>
              <a:rPr lang="ru-RU" dirty="0" smtClean="0"/>
              <a:t>развитие дипломатических связей</a:t>
            </a:r>
          </a:p>
          <a:p>
            <a:pPr>
              <a:lnSpc>
                <a:spcPct val="90000"/>
              </a:lnSpc>
              <a:spcBef>
                <a:spcPct val="30000"/>
              </a:spcBef>
              <a:buClr>
                <a:schemeClr val="tx1"/>
              </a:buClr>
              <a:buFont typeface="Wingdings" pitchFamily="2" charset="2"/>
              <a:buChar char="§"/>
            </a:pPr>
            <a:r>
              <a:rPr lang="ru-RU" dirty="0" smtClean="0"/>
              <a:t>формирование геополитических альянсов</a:t>
            </a:r>
          </a:p>
          <a:p>
            <a:pPr>
              <a:lnSpc>
                <a:spcPct val="90000"/>
              </a:lnSpc>
              <a:spcBef>
                <a:spcPct val="30000"/>
              </a:spcBef>
              <a:buClr>
                <a:schemeClr val="tx1"/>
              </a:buClr>
              <a:buFont typeface="Wingdings" pitchFamily="2" charset="2"/>
              <a:buChar char="§"/>
            </a:pPr>
            <a:r>
              <a:rPr lang="ru-RU" dirty="0" smtClean="0"/>
              <a:t>решение сложных политических конфликтов</a:t>
            </a:r>
          </a:p>
          <a:p>
            <a:pPr>
              <a:lnSpc>
                <a:spcPct val="90000"/>
              </a:lnSpc>
              <a:spcBef>
                <a:spcPct val="30000"/>
              </a:spcBef>
              <a:buClr>
                <a:schemeClr val="tx1"/>
              </a:buClr>
              <a:buFont typeface="Wingdings" pitchFamily="2" charset="2"/>
              <a:buChar char="§"/>
            </a:pPr>
            <a:endParaRPr lang="ru-RU" dirty="0" smtClean="0"/>
          </a:p>
          <a:p>
            <a:pPr>
              <a:lnSpc>
                <a:spcPct val="90000"/>
              </a:lnSpc>
              <a:spcBef>
                <a:spcPct val="30000"/>
              </a:spcBef>
              <a:buClr>
                <a:schemeClr val="tx1"/>
              </a:buClr>
              <a:buFont typeface="Wingdings" pitchFamily="2" charset="2"/>
              <a:buChar char="§"/>
            </a:pPr>
            <a:endParaRPr lang="ru-RU" dirty="0" smtClean="0"/>
          </a:p>
          <a:p>
            <a:pPr>
              <a:lnSpc>
                <a:spcPct val="90000"/>
              </a:lnSpc>
              <a:spcBef>
                <a:spcPct val="30000"/>
              </a:spcBef>
              <a:buClr>
                <a:schemeClr val="tx1"/>
              </a:buClr>
              <a:buFont typeface="Wingdings" pitchFamily="2" charset="2"/>
              <a:buChar char="§"/>
            </a:pPr>
            <a:endParaRPr lang="en-US" dirty="0" smtClean="0"/>
          </a:p>
          <a:p>
            <a:pPr>
              <a:lnSpc>
                <a:spcPct val="90000"/>
              </a:lnSpc>
              <a:spcBef>
                <a:spcPct val="30000"/>
              </a:spcBef>
              <a:buClr>
                <a:schemeClr val="tx1"/>
              </a:buClr>
              <a:buFont typeface="Wingdings" pitchFamily="2" charset="2"/>
              <a:buChar char="§"/>
            </a:pPr>
            <a:endParaRPr lang="en-GB"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Мотивы подписания РТС</a:t>
            </a:r>
            <a:endParaRPr lang="ru-RU" dirty="0"/>
          </a:p>
        </p:txBody>
      </p:sp>
      <p:sp>
        <p:nvSpPr>
          <p:cNvPr id="3" name="Содержимое 2"/>
          <p:cNvSpPr>
            <a:spLocks noGrp="1"/>
          </p:cNvSpPr>
          <p:nvPr>
            <p:ph idx="1"/>
          </p:nvPr>
        </p:nvSpPr>
        <p:spPr/>
        <p:txBody>
          <a:bodyPr>
            <a:normAutofit fontScale="62500" lnSpcReduction="20000"/>
          </a:bodyPr>
          <a:lstStyle/>
          <a:p>
            <a:pPr>
              <a:lnSpc>
                <a:spcPct val="90000"/>
              </a:lnSpc>
              <a:spcBef>
                <a:spcPct val="30000"/>
              </a:spcBef>
              <a:buNone/>
            </a:pPr>
            <a:r>
              <a:rPr lang="ru-RU" sz="3600" b="1" dirty="0" smtClean="0">
                <a:solidFill>
                  <a:schemeClr val="hlink"/>
                </a:solidFill>
              </a:rPr>
              <a:t>Развитые страны:</a:t>
            </a:r>
          </a:p>
          <a:p>
            <a:r>
              <a:rPr lang="ru-RU" dirty="0" smtClean="0"/>
              <a:t>слабый прогресс на многостороннем уровне</a:t>
            </a:r>
          </a:p>
          <a:p>
            <a:r>
              <a:rPr lang="ru-RU" dirty="0" smtClean="0"/>
              <a:t>продвижение внешнеэкономических целей</a:t>
            </a:r>
          </a:p>
          <a:p>
            <a:r>
              <a:rPr lang="ru-RU" dirty="0" smtClean="0"/>
              <a:t>достижение договоренностей в новых сферах, таких как инвестиционная политика, конкурентная политика, требования защиты окружающей среды, трудовые стандарты и пр.</a:t>
            </a:r>
          </a:p>
          <a:p>
            <a:pPr>
              <a:lnSpc>
                <a:spcPct val="90000"/>
              </a:lnSpc>
              <a:spcBef>
                <a:spcPct val="30000"/>
              </a:spcBef>
              <a:buNone/>
            </a:pPr>
            <a:endParaRPr lang="ru-RU" sz="3600" b="1" dirty="0" smtClean="0">
              <a:solidFill>
                <a:schemeClr val="hlink"/>
              </a:solidFill>
            </a:endParaRPr>
          </a:p>
          <a:p>
            <a:pPr>
              <a:lnSpc>
                <a:spcPct val="90000"/>
              </a:lnSpc>
              <a:spcBef>
                <a:spcPct val="30000"/>
              </a:spcBef>
              <a:buNone/>
            </a:pPr>
            <a:r>
              <a:rPr lang="ru-RU" sz="3600" b="1" dirty="0" smtClean="0">
                <a:solidFill>
                  <a:schemeClr val="hlink"/>
                </a:solidFill>
              </a:rPr>
              <a:t>Развивающиеся страны:</a:t>
            </a:r>
          </a:p>
          <a:p>
            <a:r>
              <a:rPr lang="ru-RU" dirty="0" smtClean="0"/>
              <a:t>более безопасного доступа к рынкам развитых, чем односторонние программы (в рамках системы преференций)</a:t>
            </a:r>
          </a:p>
          <a:p>
            <a:r>
              <a:rPr lang="ru-RU" dirty="0" smtClean="0"/>
              <a:t>привлечения прямых иностранных инвестиций и передачи технологий</a:t>
            </a:r>
          </a:p>
          <a:p>
            <a:r>
              <a:rPr lang="ru-RU" dirty="0" smtClean="0"/>
              <a:t>содействие торговле между соседними странами</a:t>
            </a:r>
          </a:p>
          <a:p>
            <a:r>
              <a:rPr lang="ru-RU" dirty="0" smtClean="0"/>
              <a:t>рамки для регионального сотрудничества</a:t>
            </a:r>
          </a:p>
          <a:p>
            <a:endParaRPr lang="ru-RU" dirty="0" smtClean="0"/>
          </a:p>
          <a:p>
            <a:endParaRPr lang="ru-RU"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Rot="1" noChangeArrowheads="1"/>
          </p:cNvSpPr>
          <p:nvPr>
            <p:ph type="title"/>
          </p:nvPr>
        </p:nvSpPr>
        <p:spPr>
          <a:xfrm>
            <a:off x="446088" y="115888"/>
            <a:ext cx="8229600" cy="850900"/>
          </a:xfrm>
          <a:noFill/>
          <a:ln/>
        </p:spPr>
        <p:txBody>
          <a:bodyPr/>
          <a:lstStyle/>
          <a:p>
            <a:r>
              <a:rPr lang="ru-RU" b="1" dirty="0" smtClean="0">
                <a:solidFill>
                  <a:srgbClr val="800000"/>
                </a:solidFill>
              </a:rPr>
              <a:t>Межрегиональные РСТ</a:t>
            </a:r>
            <a:endParaRPr lang="en-GB" b="1" dirty="0">
              <a:solidFill>
                <a:srgbClr val="800000"/>
              </a:solidFill>
            </a:endParaRPr>
          </a:p>
        </p:txBody>
      </p:sp>
      <p:sp>
        <p:nvSpPr>
          <p:cNvPr id="223235" name="Text Box 3"/>
          <p:cNvSpPr txBox="1">
            <a:spLocks noChangeArrowheads="1"/>
          </p:cNvSpPr>
          <p:nvPr/>
        </p:nvSpPr>
        <p:spPr bwMode="auto">
          <a:xfrm>
            <a:off x="698500" y="923925"/>
            <a:ext cx="7632700" cy="519113"/>
          </a:xfrm>
          <a:prstGeom prst="rect">
            <a:avLst/>
          </a:prstGeom>
          <a:noFill/>
          <a:ln w="12700" cap="sq">
            <a:noFill/>
            <a:miter lim="800000"/>
            <a:headEnd type="none" w="sm" len="sm"/>
            <a:tailEnd type="none" w="sm" len="sm"/>
          </a:ln>
          <a:effectLst/>
        </p:spPr>
        <p:txBody>
          <a:bodyPr>
            <a:spAutoFit/>
          </a:bodyPr>
          <a:lstStyle/>
          <a:p>
            <a:pPr algn="ctr">
              <a:spcBef>
                <a:spcPct val="50000"/>
              </a:spcBef>
            </a:pPr>
            <a:r>
              <a:rPr lang="ru-RU" sz="2800" b="1" dirty="0" smtClean="0">
                <a:solidFill>
                  <a:srgbClr val="800000"/>
                </a:solidFill>
              </a:rPr>
              <a:t>Эффект «чаши спагетти»</a:t>
            </a:r>
            <a:endParaRPr lang="en-GB" sz="2800" b="1" dirty="0">
              <a:solidFill>
                <a:srgbClr val="800000"/>
              </a:solidFill>
            </a:endParaRPr>
          </a:p>
        </p:txBody>
      </p:sp>
      <p:grpSp>
        <p:nvGrpSpPr>
          <p:cNvPr id="2" name="Group 4"/>
          <p:cNvGrpSpPr>
            <a:grpSpLocks/>
          </p:cNvGrpSpPr>
          <p:nvPr/>
        </p:nvGrpSpPr>
        <p:grpSpPr bwMode="auto">
          <a:xfrm>
            <a:off x="179513" y="1524001"/>
            <a:ext cx="8583488" cy="4800600"/>
            <a:chOff x="204" y="890"/>
            <a:chExt cx="5478" cy="3039"/>
          </a:xfrm>
        </p:grpSpPr>
        <p:pic>
          <p:nvPicPr>
            <p:cNvPr id="223237" name="Picture 5" descr="CROSSREG2006-BASEMAP"/>
            <p:cNvPicPr>
              <a:picLocks noChangeAspect="1" noChangeArrowheads="1"/>
            </p:cNvPicPr>
            <p:nvPr/>
          </p:nvPicPr>
          <p:blipFill>
            <a:blip r:embed="rId3" cstate="print"/>
            <a:srcRect/>
            <a:stretch>
              <a:fillRect/>
            </a:stretch>
          </p:blipFill>
          <p:spPr bwMode="auto">
            <a:xfrm>
              <a:off x="204" y="1163"/>
              <a:ext cx="5184" cy="1995"/>
            </a:xfrm>
            <a:prstGeom prst="rect">
              <a:avLst/>
            </a:prstGeom>
            <a:noFill/>
            <a:ln>
              <a:noFill/>
            </a:ln>
          </p:spPr>
        </p:pic>
        <p:sp>
          <p:nvSpPr>
            <p:cNvPr id="223238" name="Oval 6"/>
            <p:cNvSpPr>
              <a:spLocks noChangeArrowheads="1"/>
            </p:cNvSpPr>
            <p:nvPr/>
          </p:nvSpPr>
          <p:spPr bwMode="auto">
            <a:xfrm rot="-692767">
              <a:off x="2752" y="2403"/>
              <a:ext cx="619" cy="477"/>
            </a:xfrm>
            <a:prstGeom prst="ellipse">
              <a:avLst/>
            </a:prstGeom>
            <a:noFill/>
            <a:ln w="12700" algn="ctr">
              <a:solidFill>
                <a:srgbClr val="000000"/>
              </a:solidFill>
              <a:prstDash val="sysDot"/>
              <a:round/>
              <a:headEnd/>
              <a:tailEnd/>
            </a:ln>
            <a:effectLst/>
          </p:spPr>
          <p:txBody>
            <a:bodyPr wrap="none" anchor="ctr"/>
            <a:lstStyle/>
            <a:p>
              <a:pPr algn="ctr"/>
              <a:endParaRPr lang="ru-RU" sz="1000" b="1">
                <a:solidFill>
                  <a:srgbClr val="000000"/>
                </a:solidFill>
                <a:latin typeface="Times New Roman" pitchFamily="18" charset="0"/>
              </a:endParaRPr>
            </a:p>
          </p:txBody>
        </p:sp>
        <p:sp>
          <p:nvSpPr>
            <p:cNvPr id="223239" name="AutoShape 7"/>
            <p:cNvSpPr>
              <a:spLocks noChangeArrowheads="1"/>
            </p:cNvSpPr>
            <p:nvPr/>
          </p:nvSpPr>
          <p:spPr bwMode="auto">
            <a:xfrm>
              <a:off x="1098" y="1670"/>
              <a:ext cx="276" cy="193"/>
            </a:xfrm>
            <a:prstGeom prst="roundRect">
              <a:avLst>
                <a:gd name="adj" fmla="val 16667"/>
              </a:avLst>
            </a:prstGeom>
            <a:noFill/>
            <a:ln w="9525">
              <a:noFill/>
              <a:round/>
              <a:headEnd/>
              <a:tailEnd/>
            </a:ln>
            <a:effectLst/>
          </p:spPr>
          <p:txBody>
            <a:bodyPr wrap="none" anchor="ctr"/>
            <a:lstStyle/>
            <a:p>
              <a:pPr algn="ctr"/>
              <a:r>
                <a:rPr lang="en-GB" sz="1000" b="1">
                  <a:solidFill>
                    <a:srgbClr val="000000"/>
                  </a:solidFill>
                  <a:latin typeface="Times New Roman" pitchFamily="18" charset="0"/>
                </a:rPr>
                <a:t>United</a:t>
              </a:r>
            </a:p>
            <a:p>
              <a:pPr algn="ctr"/>
              <a:r>
                <a:rPr lang="en-GB" sz="1000" b="1">
                  <a:solidFill>
                    <a:srgbClr val="000000"/>
                  </a:solidFill>
                  <a:latin typeface="Times New Roman" pitchFamily="18" charset="0"/>
                </a:rPr>
                <a:t>States</a:t>
              </a:r>
            </a:p>
          </p:txBody>
        </p:sp>
        <p:sp>
          <p:nvSpPr>
            <p:cNvPr id="223240" name="AutoShape 8"/>
            <p:cNvSpPr>
              <a:spLocks noChangeArrowheads="1"/>
            </p:cNvSpPr>
            <p:nvPr/>
          </p:nvSpPr>
          <p:spPr bwMode="auto">
            <a:xfrm>
              <a:off x="2228" y="1605"/>
              <a:ext cx="326" cy="113"/>
            </a:xfrm>
            <a:prstGeom prst="roundRect">
              <a:avLst>
                <a:gd name="adj" fmla="val 16667"/>
              </a:avLst>
            </a:prstGeom>
            <a:solidFill>
              <a:srgbClr val="33CCFF"/>
            </a:solidFill>
            <a:ln w="9525">
              <a:solidFill>
                <a:srgbClr val="000000"/>
              </a:solidFill>
              <a:round/>
              <a:headEnd/>
              <a:tailEnd/>
            </a:ln>
            <a:effectLst/>
          </p:spPr>
          <p:txBody>
            <a:bodyPr wrap="none" anchor="ctr"/>
            <a:lstStyle/>
            <a:p>
              <a:pPr algn="ctr"/>
              <a:r>
                <a:rPr lang="en-GB" sz="1000" b="1">
                  <a:solidFill>
                    <a:srgbClr val="000000"/>
                  </a:solidFill>
                  <a:latin typeface="Times New Roman" pitchFamily="18" charset="0"/>
                </a:rPr>
                <a:t>EC</a:t>
              </a:r>
            </a:p>
          </p:txBody>
        </p:sp>
        <p:sp>
          <p:nvSpPr>
            <p:cNvPr id="223241" name="AutoShape 9"/>
            <p:cNvSpPr>
              <a:spLocks noChangeArrowheads="1"/>
            </p:cNvSpPr>
            <p:nvPr/>
          </p:nvSpPr>
          <p:spPr bwMode="auto">
            <a:xfrm>
              <a:off x="2562" y="1236"/>
              <a:ext cx="358" cy="109"/>
            </a:xfrm>
            <a:prstGeom prst="roundRect">
              <a:avLst>
                <a:gd name="adj" fmla="val 16667"/>
              </a:avLst>
            </a:prstGeom>
            <a:solidFill>
              <a:srgbClr val="99FF66"/>
            </a:solidFill>
            <a:ln w="9525">
              <a:solidFill>
                <a:srgbClr val="000000"/>
              </a:solidFill>
              <a:round/>
              <a:headEnd/>
              <a:tailEnd/>
            </a:ln>
            <a:effectLst/>
          </p:spPr>
          <p:txBody>
            <a:bodyPr wrap="none" anchor="ctr"/>
            <a:lstStyle/>
            <a:p>
              <a:pPr algn="ctr"/>
              <a:r>
                <a:rPr lang="en-GB" sz="1000" b="1">
                  <a:solidFill>
                    <a:srgbClr val="000000"/>
                  </a:solidFill>
                  <a:latin typeface="Times New Roman" pitchFamily="18" charset="0"/>
                </a:rPr>
                <a:t>EFTA</a:t>
              </a:r>
            </a:p>
          </p:txBody>
        </p:sp>
        <p:sp>
          <p:nvSpPr>
            <p:cNvPr id="223242" name="AutoShape 10"/>
            <p:cNvSpPr>
              <a:spLocks noChangeArrowheads="1"/>
            </p:cNvSpPr>
            <p:nvPr/>
          </p:nvSpPr>
          <p:spPr bwMode="auto">
            <a:xfrm>
              <a:off x="708" y="2090"/>
              <a:ext cx="346" cy="96"/>
            </a:xfrm>
            <a:prstGeom prst="roundRect">
              <a:avLst>
                <a:gd name="adj" fmla="val 16667"/>
              </a:avLst>
            </a:prstGeom>
            <a:noFill/>
            <a:ln w="9525">
              <a:noFill/>
              <a:round/>
              <a:headEnd/>
              <a:tailEnd/>
            </a:ln>
            <a:effectLst/>
          </p:spPr>
          <p:txBody>
            <a:bodyPr wrap="none" anchor="ctr"/>
            <a:lstStyle/>
            <a:p>
              <a:pPr algn="ctr"/>
              <a:r>
                <a:rPr lang="en-GB" sz="1000" b="1">
                  <a:solidFill>
                    <a:srgbClr val="000000"/>
                  </a:solidFill>
                  <a:latin typeface="Times New Roman" pitchFamily="18" charset="0"/>
                </a:rPr>
                <a:t>Mexico</a:t>
              </a:r>
            </a:p>
          </p:txBody>
        </p:sp>
        <p:sp>
          <p:nvSpPr>
            <p:cNvPr id="223243" name="AutoShape 11"/>
            <p:cNvSpPr>
              <a:spLocks noChangeArrowheads="1"/>
            </p:cNvSpPr>
            <p:nvPr/>
          </p:nvSpPr>
          <p:spPr bwMode="auto">
            <a:xfrm>
              <a:off x="1286" y="2802"/>
              <a:ext cx="293" cy="95"/>
            </a:xfrm>
            <a:prstGeom prst="roundRect">
              <a:avLst>
                <a:gd name="adj" fmla="val 16667"/>
              </a:avLst>
            </a:prstGeom>
            <a:noFill/>
            <a:ln w="9525">
              <a:noFill/>
              <a:round/>
              <a:headEnd/>
              <a:tailEnd/>
            </a:ln>
            <a:effectLst/>
          </p:spPr>
          <p:txBody>
            <a:bodyPr wrap="none" anchor="ctr"/>
            <a:lstStyle/>
            <a:p>
              <a:pPr algn="ctr"/>
              <a:r>
                <a:rPr lang="en-GB" sz="1000" b="1">
                  <a:solidFill>
                    <a:srgbClr val="000000"/>
                  </a:solidFill>
                  <a:latin typeface="Times New Roman" pitchFamily="18" charset="0"/>
                </a:rPr>
                <a:t>Chile</a:t>
              </a:r>
            </a:p>
          </p:txBody>
        </p:sp>
        <p:sp>
          <p:nvSpPr>
            <p:cNvPr id="223244" name="AutoShape 12"/>
            <p:cNvSpPr>
              <a:spLocks noChangeArrowheads="1"/>
            </p:cNvSpPr>
            <p:nvPr/>
          </p:nvSpPr>
          <p:spPr bwMode="auto">
            <a:xfrm>
              <a:off x="2942" y="3014"/>
              <a:ext cx="375" cy="113"/>
            </a:xfrm>
            <a:prstGeom prst="roundRect">
              <a:avLst>
                <a:gd name="adj" fmla="val 16667"/>
              </a:avLst>
            </a:prstGeom>
            <a:noFill/>
            <a:ln w="9525">
              <a:noFill/>
              <a:round/>
              <a:headEnd/>
              <a:tailEnd/>
            </a:ln>
            <a:effectLst/>
          </p:spPr>
          <p:txBody>
            <a:bodyPr wrap="none" anchor="ctr"/>
            <a:lstStyle/>
            <a:p>
              <a:pPr algn="ctr"/>
              <a:r>
                <a:rPr lang="en-GB" sz="1000" b="1" dirty="0">
                  <a:solidFill>
                    <a:srgbClr val="000000"/>
                  </a:solidFill>
                  <a:latin typeface="Times New Roman" pitchFamily="18" charset="0"/>
                </a:rPr>
                <a:t>S. Africa</a:t>
              </a:r>
            </a:p>
          </p:txBody>
        </p:sp>
        <p:sp>
          <p:nvSpPr>
            <p:cNvPr id="223245" name="AutoShape 13"/>
            <p:cNvSpPr>
              <a:spLocks noChangeArrowheads="1"/>
            </p:cNvSpPr>
            <p:nvPr/>
          </p:nvSpPr>
          <p:spPr bwMode="auto">
            <a:xfrm>
              <a:off x="3937" y="2440"/>
              <a:ext cx="395" cy="144"/>
            </a:xfrm>
            <a:prstGeom prst="roundRect">
              <a:avLst>
                <a:gd name="adj" fmla="val 16667"/>
              </a:avLst>
            </a:prstGeom>
            <a:noFill/>
            <a:ln w="9525">
              <a:noFill/>
              <a:round/>
              <a:headEnd/>
              <a:tailEnd/>
            </a:ln>
            <a:effectLst/>
          </p:spPr>
          <p:txBody>
            <a:bodyPr wrap="none" anchor="ctr"/>
            <a:lstStyle/>
            <a:p>
              <a:pPr algn="ctr"/>
              <a:r>
                <a:rPr lang="en-GB" sz="1000" b="1">
                  <a:solidFill>
                    <a:srgbClr val="000000"/>
                  </a:solidFill>
                  <a:latin typeface="Times New Roman" pitchFamily="18" charset="0"/>
                </a:rPr>
                <a:t>Singapore</a:t>
              </a:r>
            </a:p>
          </p:txBody>
        </p:sp>
        <p:sp>
          <p:nvSpPr>
            <p:cNvPr id="223246" name="Freeform 14"/>
            <p:cNvSpPr>
              <a:spLocks/>
            </p:cNvSpPr>
            <p:nvPr/>
          </p:nvSpPr>
          <p:spPr bwMode="auto">
            <a:xfrm>
              <a:off x="3088" y="2832"/>
              <a:ext cx="64" cy="188"/>
            </a:xfrm>
            <a:custGeom>
              <a:avLst/>
              <a:gdLst/>
              <a:ahLst/>
              <a:cxnLst>
                <a:cxn ang="0">
                  <a:pos x="0" y="188"/>
                </a:cxn>
                <a:cxn ang="0">
                  <a:pos x="64" y="0"/>
                </a:cxn>
              </a:cxnLst>
              <a:rect l="0" t="0" r="r" b="b"/>
              <a:pathLst>
                <a:path w="64" h="188">
                  <a:moveTo>
                    <a:pt x="0" y="188"/>
                  </a:moveTo>
                  <a:lnTo>
                    <a:pt x="64" y="0"/>
                  </a:lnTo>
                </a:path>
              </a:pathLst>
            </a:custGeom>
            <a:noFill/>
            <a:ln w="6350" cap="rnd">
              <a:solidFill>
                <a:srgbClr val="0000FF"/>
              </a:solidFill>
              <a:prstDash val="sysDot"/>
              <a:round/>
              <a:headEnd type="diamond" w="sm" len="sm"/>
              <a:tailEnd type="diamond" w="sm" len="sm"/>
            </a:ln>
            <a:effectLst/>
          </p:spPr>
          <p:txBody>
            <a:bodyPr/>
            <a:lstStyle/>
            <a:p>
              <a:endParaRPr lang="ru-RU"/>
            </a:p>
          </p:txBody>
        </p:sp>
        <p:sp>
          <p:nvSpPr>
            <p:cNvPr id="223247" name="Freeform 15"/>
            <p:cNvSpPr>
              <a:spLocks/>
            </p:cNvSpPr>
            <p:nvPr/>
          </p:nvSpPr>
          <p:spPr bwMode="auto">
            <a:xfrm>
              <a:off x="1548" y="2892"/>
              <a:ext cx="213" cy="21"/>
            </a:xfrm>
            <a:custGeom>
              <a:avLst/>
              <a:gdLst/>
              <a:ahLst/>
              <a:cxnLst>
                <a:cxn ang="0">
                  <a:pos x="0" y="0"/>
                </a:cxn>
                <a:cxn ang="0">
                  <a:pos x="213" y="21"/>
                </a:cxn>
              </a:cxnLst>
              <a:rect l="0" t="0" r="r" b="b"/>
              <a:pathLst>
                <a:path w="213" h="21">
                  <a:moveTo>
                    <a:pt x="0" y="0"/>
                  </a:moveTo>
                  <a:lnTo>
                    <a:pt x="213" y="21"/>
                  </a:lnTo>
                </a:path>
              </a:pathLst>
            </a:custGeom>
            <a:noFill/>
            <a:ln w="6350" cap="rnd">
              <a:solidFill>
                <a:srgbClr val="0000FF"/>
              </a:solidFill>
              <a:prstDash val="sysDot"/>
              <a:round/>
              <a:headEnd type="diamond" w="sm" len="sm"/>
              <a:tailEnd type="diamond" w="sm" len="sm"/>
            </a:ln>
            <a:effectLst/>
          </p:spPr>
          <p:txBody>
            <a:bodyPr/>
            <a:lstStyle/>
            <a:p>
              <a:endParaRPr lang="ru-RU"/>
            </a:p>
          </p:txBody>
        </p:sp>
        <p:sp>
          <p:nvSpPr>
            <p:cNvPr id="223248" name="Freeform 16"/>
            <p:cNvSpPr>
              <a:spLocks/>
            </p:cNvSpPr>
            <p:nvPr/>
          </p:nvSpPr>
          <p:spPr bwMode="auto">
            <a:xfrm>
              <a:off x="1020" y="2043"/>
              <a:ext cx="309" cy="106"/>
            </a:xfrm>
            <a:custGeom>
              <a:avLst/>
              <a:gdLst/>
              <a:ahLst/>
              <a:cxnLst>
                <a:cxn ang="0">
                  <a:pos x="0" y="106"/>
                </a:cxn>
                <a:cxn ang="0">
                  <a:pos x="309" y="0"/>
                </a:cxn>
              </a:cxnLst>
              <a:rect l="0" t="0" r="r" b="b"/>
              <a:pathLst>
                <a:path w="309" h="106">
                  <a:moveTo>
                    <a:pt x="0" y="106"/>
                  </a:moveTo>
                  <a:lnTo>
                    <a:pt x="309" y="0"/>
                  </a:lnTo>
                </a:path>
              </a:pathLst>
            </a:custGeom>
            <a:noFill/>
            <a:ln w="6350" cap="rnd">
              <a:solidFill>
                <a:srgbClr val="0000FF"/>
              </a:solidFill>
              <a:prstDash val="sysDot"/>
              <a:round/>
              <a:headEnd type="diamond" w="sm" len="sm"/>
              <a:tailEnd type="diamond" w="sm" len="sm"/>
            </a:ln>
            <a:effectLst/>
          </p:spPr>
          <p:txBody>
            <a:bodyPr/>
            <a:lstStyle/>
            <a:p>
              <a:endParaRPr lang="ru-RU"/>
            </a:p>
          </p:txBody>
        </p:sp>
        <p:sp>
          <p:nvSpPr>
            <p:cNvPr id="223249" name="AutoShape 17"/>
            <p:cNvSpPr>
              <a:spLocks noChangeArrowheads="1"/>
            </p:cNvSpPr>
            <p:nvPr/>
          </p:nvSpPr>
          <p:spPr bwMode="auto">
            <a:xfrm>
              <a:off x="1657" y="2719"/>
              <a:ext cx="543" cy="96"/>
            </a:xfrm>
            <a:prstGeom prst="roundRect">
              <a:avLst>
                <a:gd name="adj" fmla="val 16667"/>
              </a:avLst>
            </a:prstGeom>
            <a:solidFill>
              <a:srgbClr val="FFFF66">
                <a:alpha val="50000"/>
              </a:srgbClr>
            </a:solidFill>
            <a:ln w="9525">
              <a:solidFill>
                <a:srgbClr val="000000"/>
              </a:solidFill>
              <a:round/>
              <a:headEnd/>
              <a:tailEnd/>
            </a:ln>
            <a:effectLst/>
          </p:spPr>
          <p:txBody>
            <a:bodyPr wrap="none" anchor="ctr"/>
            <a:lstStyle/>
            <a:p>
              <a:pPr algn="ctr"/>
              <a:r>
                <a:rPr lang="en-GB" sz="1000" b="1">
                  <a:solidFill>
                    <a:srgbClr val="000000"/>
                  </a:solidFill>
                  <a:latin typeface="Times New Roman" pitchFamily="18" charset="0"/>
                </a:rPr>
                <a:t>MERCOSUR</a:t>
              </a:r>
            </a:p>
          </p:txBody>
        </p:sp>
        <p:sp>
          <p:nvSpPr>
            <p:cNvPr id="223250" name="AutoShape 18"/>
            <p:cNvSpPr>
              <a:spLocks noChangeArrowheads="1"/>
            </p:cNvSpPr>
            <p:nvPr/>
          </p:nvSpPr>
          <p:spPr bwMode="auto">
            <a:xfrm>
              <a:off x="3560" y="2115"/>
              <a:ext cx="236" cy="87"/>
            </a:xfrm>
            <a:prstGeom prst="roundRect">
              <a:avLst>
                <a:gd name="adj" fmla="val 16667"/>
              </a:avLst>
            </a:prstGeom>
            <a:solidFill>
              <a:srgbClr val="FF9966"/>
            </a:solidFill>
            <a:ln w="9525">
              <a:solidFill>
                <a:srgbClr val="000000"/>
              </a:solidFill>
              <a:round/>
              <a:headEnd/>
              <a:tailEnd/>
            </a:ln>
            <a:effectLst/>
          </p:spPr>
          <p:txBody>
            <a:bodyPr wrap="none" anchor="ctr"/>
            <a:lstStyle/>
            <a:p>
              <a:pPr algn="ctr"/>
              <a:r>
                <a:rPr lang="en-GB" sz="1000" b="1">
                  <a:solidFill>
                    <a:srgbClr val="000000"/>
                  </a:solidFill>
                  <a:latin typeface="Times New Roman" pitchFamily="18" charset="0"/>
                </a:rPr>
                <a:t>GCC</a:t>
              </a:r>
            </a:p>
          </p:txBody>
        </p:sp>
        <p:sp>
          <p:nvSpPr>
            <p:cNvPr id="223251" name="AutoShape 19"/>
            <p:cNvSpPr>
              <a:spLocks noChangeArrowheads="1"/>
            </p:cNvSpPr>
            <p:nvPr/>
          </p:nvSpPr>
          <p:spPr bwMode="auto">
            <a:xfrm>
              <a:off x="4386" y="2659"/>
              <a:ext cx="418" cy="125"/>
            </a:xfrm>
            <a:prstGeom prst="roundRect">
              <a:avLst>
                <a:gd name="adj" fmla="val 16667"/>
              </a:avLst>
            </a:prstGeom>
            <a:noFill/>
            <a:ln w="9525">
              <a:noFill/>
              <a:round/>
              <a:headEnd/>
              <a:tailEnd/>
            </a:ln>
            <a:effectLst/>
          </p:spPr>
          <p:txBody>
            <a:bodyPr wrap="none" anchor="ctr"/>
            <a:lstStyle/>
            <a:p>
              <a:pPr algn="ctr"/>
              <a:r>
                <a:rPr lang="en-GB" sz="1000" b="1">
                  <a:solidFill>
                    <a:srgbClr val="000000"/>
                  </a:solidFill>
                  <a:latin typeface="Times New Roman" pitchFamily="18" charset="0"/>
                </a:rPr>
                <a:t>Australia</a:t>
              </a:r>
            </a:p>
          </p:txBody>
        </p:sp>
        <p:sp>
          <p:nvSpPr>
            <p:cNvPr id="223252" name="Freeform 20"/>
            <p:cNvSpPr>
              <a:spLocks/>
            </p:cNvSpPr>
            <p:nvPr/>
          </p:nvSpPr>
          <p:spPr bwMode="auto">
            <a:xfrm>
              <a:off x="4072" y="2324"/>
              <a:ext cx="128" cy="148"/>
            </a:xfrm>
            <a:custGeom>
              <a:avLst/>
              <a:gdLst/>
              <a:ahLst/>
              <a:cxnLst>
                <a:cxn ang="0">
                  <a:pos x="0" y="148"/>
                </a:cxn>
                <a:cxn ang="0">
                  <a:pos x="128" y="0"/>
                </a:cxn>
              </a:cxnLst>
              <a:rect l="0" t="0" r="r" b="b"/>
              <a:pathLst>
                <a:path w="128" h="148">
                  <a:moveTo>
                    <a:pt x="0" y="148"/>
                  </a:moveTo>
                  <a:lnTo>
                    <a:pt x="128" y="0"/>
                  </a:lnTo>
                </a:path>
              </a:pathLst>
            </a:custGeom>
            <a:noFill/>
            <a:ln w="6350" cap="rnd">
              <a:solidFill>
                <a:srgbClr val="0000FF"/>
              </a:solidFill>
              <a:prstDash val="sysDot"/>
              <a:round/>
              <a:headEnd type="diamond" w="sm" len="sm"/>
              <a:tailEnd type="diamond" w="sm" len="sm"/>
            </a:ln>
            <a:effectLst/>
          </p:spPr>
          <p:txBody>
            <a:bodyPr/>
            <a:lstStyle/>
            <a:p>
              <a:endParaRPr lang="ru-RU"/>
            </a:p>
          </p:txBody>
        </p:sp>
        <p:sp>
          <p:nvSpPr>
            <p:cNvPr id="223253" name="AutoShape 21"/>
            <p:cNvSpPr>
              <a:spLocks noChangeArrowheads="1"/>
            </p:cNvSpPr>
            <p:nvPr/>
          </p:nvSpPr>
          <p:spPr bwMode="auto">
            <a:xfrm>
              <a:off x="5209" y="2994"/>
              <a:ext cx="473" cy="128"/>
            </a:xfrm>
            <a:prstGeom prst="roundRect">
              <a:avLst>
                <a:gd name="adj" fmla="val 16667"/>
              </a:avLst>
            </a:prstGeom>
            <a:noFill/>
            <a:ln w="9525">
              <a:noFill/>
              <a:round/>
              <a:headEnd/>
              <a:tailEnd/>
            </a:ln>
            <a:effectLst/>
          </p:spPr>
          <p:txBody>
            <a:bodyPr wrap="none" anchor="ctr"/>
            <a:lstStyle/>
            <a:p>
              <a:pPr algn="ctr"/>
              <a:r>
                <a:rPr lang="en-GB" sz="1000" b="1">
                  <a:solidFill>
                    <a:srgbClr val="000000"/>
                  </a:solidFill>
                  <a:latin typeface="Times New Roman" pitchFamily="18" charset="0"/>
                </a:rPr>
                <a:t>N. Zealand</a:t>
              </a:r>
            </a:p>
          </p:txBody>
        </p:sp>
        <p:sp>
          <p:nvSpPr>
            <p:cNvPr id="223254" name="AutoShape 22"/>
            <p:cNvSpPr>
              <a:spLocks noChangeArrowheads="1"/>
            </p:cNvSpPr>
            <p:nvPr/>
          </p:nvSpPr>
          <p:spPr bwMode="auto">
            <a:xfrm>
              <a:off x="4286" y="2160"/>
              <a:ext cx="362" cy="116"/>
            </a:xfrm>
            <a:prstGeom prst="roundRect">
              <a:avLst>
                <a:gd name="adj" fmla="val 16667"/>
              </a:avLst>
            </a:prstGeom>
            <a:solidFill>
              <a:srgbClr val="ABFFFF">
                <a:alpha val="50000"/>
              </a:srgbClr>
            </a:solidFill>
            <a:ln w="9525">
              <a:solidFill>
                <a:srgbClr val="000000"/>
              </a:solidFill>
              <a:round/>
              <a:headEnd/>
              <a:tailEnd/>
            </a:ln>
            <a:effectLst/>
          </p:spPr>
          <p:txBody>
            <a:bodyPr wrap="none" anchor="ctr"/>
            <a:lstStyle/>
            <a:p>
              <a:pPr algn="ctr"/>
              <a:r>
                <a:rPr lang="en-GB" sz="1000" b="1">
                  <a:solidFill>
                    <a:srgbClr val="000000"/>
                  </a:solidFill>
                  <a:latin typeface="Times New Roman" pitchFamily="18" charset="0"/>
                </a:rPr>
                <a:t>ASEAN</a:t>
              </a:r>
            </a:p>
          </p:txBody>
        </p:sp>
        <p:sp>
          <p:nvSpPr>
            <p:cNvPr id="223255" name="AutoShape 23"/>
            <p:cNvSpPr>
              <a:spLocks noChangeArrowheads="1"/>
            </p:cNvSpPr>
            <p:nvPr/>
          </p:nvSpPr>
          <p:spPr bwMode="auto">
            <a:xfrm>
              <a:off x="5019" y="1785"/>
              <a:ext cx="276" cy="96"/>
            </a:xfrm>
            <a:prstGeom prst="roundRect">
              <a:avLst>
                <a:gd name="adj" fmla="val 16667"/>
              </a:avLst>
            </a:prstGeom>
            <a:noFill/>
            <a:ln w="9525">
              <a:noFill/>
              <a:round/>
              <a:headEnd/>
              <a:tailEnd/>
            </a:ln>
            <a:effectLst/>
          </p:spPr>
          <p:txBody>
            <a:bodyPr wrap="none" anchor="ctr"/>
            <a:lstStyle/>
            <a:p>
              <a:pPr algn="ctr"/>
              <a:r>
                <a:rPr lang="en-GB" sz="1000" b="1">
                  <a:solidFill>
                    <a:srgbClr val="000000"/>
                  </a:solidFill>
                  <a:latin typeface="Times New Roman" pitchFamily="18" charset="0"/>
                </a:rPr>
                <a:t>Japan</a:t>
              </a:r>
            </a:p>
          </p:txBody>
        </p:sp>
        <p:sp>
          <p:nvSpPr>
            <p:cNvPr id="223256" name="Freeform 24"/>
            <p:cNvSpPr>
              <a:spLocks/>
            </p:cNvSpPr>
            <p:nvPr/>
          </p:nvSpPr>
          <p:spPr bwMode="auto">
            <a:xfrm>
              <a:off x="4722" y="1812"/>
              <a:ext cx="300" cy="27"/>
            </a:xfrm>
            <a:custGeom>
              <a:avLst/>
              <a:gdLst/>
              <a:ahLst/>
              <a:cxnLst>
                <a:cxn ang="0">
                  <a:pos x="300" y="27"/>
                </a:cxn>
                <a:cxn ang="0">
                  <a:pos x="0" y="0"/>
                </a:cxn>
              </a:cxnLst>
              <a:rect l="0" t="0" r="r" b="b"/>
              <a:pathLst>
                <a:path w="300" h="27">
                  <a:moveTo>
                    <a:pt x="300" y="27"/>
                  </a:moveTo>
                  <a:lnTo>
                    <a:pt x="0" y="0"/>
                  </a:lnTo>
                </a:path>
              </a:pathLst>
            </a:custGeom>
            <a:noFill/>
            <a:ln w="6350" cap="rnd">
              <a:solidFill>
                <a:srgbClr val="0000FF"/>
              </a:solidFill>
              <a:prstDash val="sysDot"/>
              <a:round/>
              <a:headEnd type="diamond" w="sm" len="sm"/>
              <a:tailEnd type="diamond" w="sm" len="sm"/>
            </a:ln>
            <a:effectLst/>
          </p:spPr>
          <p:txBody>
            <a:bodyPr/>
            <a:lstStyle/>
            <a:p>
              <a:endParaRPr lang="ru-RU"/>
            </a:p>
          </p:txBody>
        </p:sp>
        <p:sp>
          <p:nvSpPr>
            <p:cNvPr id="223257" name="AutoShape 25"/>
            <p:cNvSpPr>
              <a:spLocks noChangeArrowheads="1"/>
            </p:cNvSpPr>
            <p:nvPr/>
          </p:nvSpPr>
          <p:spPr bwMode="auto">
            <a:xfrm>
              <a:off x="4626" y="1994"/>
              <a:ext cx="277" cy="92"/>
            </a:xfrm>
            <a:prstGeom prst="roundRect">
              <a:avLst>
                <a:gd name="adj" fmla="val 16667"/>
              </a:avLst>
            </a:prstGeom>
            <a:noFill/>
            <a:ln w="9525">
              <a:noFill/>
              <a:round/>
              <a:headEnd/>
              <a:tailEnd/>
            </a:ln>
            <a:effectLst/>
          </p:spPr>
          <p:txBody>
            <a:bodyPr wrap="none" anchor="ctr"/>
            <a:lstStyle/>
            <a:p>
              <a:pPr algn="ctr"/>
              <a:r>
                <a:rPr lang="en-GB" sz="1000" b="1">
                  <a:solidFill>
                    <a:srgbClr val="000000"/>
                  </a:solidFill>
                  <a:latin typeface="Times New Roman" pitchFamily="18" charset="0"/>
                </a:rPr>
                <a:t>Korea</a:t>
              </a:r>
            </a:p>
          </p:txBody>
        </p:sp>
        <p:sp>
          <p:nvSpPr>
            <p:cNvPr id="223258" name="AutoShape 26"/>
            <p:cNvSpPr>
              <a:spLocks noChangeArrowheads="1"/>
            </p:cNvSpPr>
            <p:nvPr/>
          </p:nvSpPr>
          <p:spPr bwMode="auto">
            <a:xfrm>
              <a:off x="3211" y="1990"/>
              <a:ext cx="305" cy="81"/>
            </a:xfrm>
            <a:prstGeom prst="roundRect">
              <a:avLst>
                <a:gd name="adj" fmla="val 16667"/>
              </a:avLst>
            </a:prstGeom>
            <a:noFill/>
            <a:ln w="9525">
              <a:noFill/>
              <a:round/>
              <a:headEnd/>
              <a:tailEnd/>
            </a:ln>
            <a:effectLst/>
          </p:spPr>
          <p:txBody>
            <a:bodyPr wrap="none" anchor="ctr"/>
            <a:lstStyle/>
            <a:p>
              <a:pPr algn="ctr"/>
              <a:r>
                <a:rPr lang="en-GB" sz="1000" b="1">
                  <a:solidFill>
                    <a:srgbClr val="000000"/>
                  </a:solidFill>
                  <a:latin typeface="Times New Roman" pitchFamily="18" charset="0"/>
                </a:rPr>
                <a:t>Jordan</a:t>
              </a:r>
            </a:p>
          </p:txBody>
        </p:sp>
        <p:sp>
          <p:nvSpPr>
            <p:cNvPr id="223259" name="AutoShape 27"/>
            <p:cNvSpPr>
              <a:spLocks noChangeArrowheads="1"/>
            </p:cNvSpPr>
            <p:nvPr/>
          </p:nvSpPr>
          <p:spPr bwMode="auto">
            <a:xfrm>
              <a:off x="3470" y="1825"/>
              <a:ext cx="206" cy="81"/>
            </a:xfrm>
            <a:prstGeom prst="roundRect">
              <a:avLst>
                <a:gd name="adj" fmla="val 16667"/>
              </a:avLst>
            </a:prstGeom>
            <a:noFill/>
            <a:ln w="9525">
              <a:noFill/>
              <a:round/>
              <a:headEnd/>
              <a:tailEnd/>
            </a:ln>
            <a:effectLst/>
          </p:spPr>
          <p:txBody>
            <a:bodyPr wrap="none" anchor="ctr"/>
            <a:lstStyle/>
            <a:p>
              <a:pPr algn="ctr"/>
              <a:r>
                <a:rPr lang="en-GB" sz="1000" b="1" dirty="0">
                  <a:solidFill>
                    <a:srgbClr val="000000"/>
                  </a:solidFill>
                  <a:latin typeface="Times New Roman" pitchFamily="18" charset="0"/>
                </a:rPr>
                <a:t>Israel</a:t>
              </a:r>
            </a:p>
          </p:txBody>
        </p:sp>
        <p:sp>
          <p:nvSpPr>
            <p:cNvPr id="223260" name="Freeform 28"/>
            <p:cNvSpPr>
              <a:spLocks/>
            </p:cNvSpPr>
            <p:nvPr/>
          </p:nvSpPr>
          <p:spPr bwMode="auto">
            <a:xfrm>
              <a:off x="3324" y="1884"/>
              <a:ext cx="147" cy="6"/>
            </a:xfrm>
            <a:custGeom>
              <a:avLst/>
              <a:gdLst/>
              <a:ahLst/>
              <a:cxnLst>
                <a:cxn ang="0">
                  <a:pos x="147" y="6"/>
                </a:cxn>
                <a:cxn ang="0">
                  <a:pos x="0" y="0"/>
                </a:cxn>
              </a:cxnLst>
              <a:rect l="0" t="0" r="r" b="b"/>
              <a:pathLst>
                <a:path w="147" h="6">
                  <a:moveTo>
                    <a:pt x="147" y="6"/>
                  </a:moveTo>
                  <a:lnTo>
                    <a:pt x="0" y="0"/>
                  </a:lnTo>
                </a:path>
              </a:pathLst>
            </a:custGeom>
            <a:noFill/>
            <a:ln w="6350" cap="rnd">
              <a:solidFill>
                <a:srgbClr val="0000FF"/>
              </a:solidFill>
              <a:prstDash val="sysDot"/>
              <a:round/>
              <a:headEnd type="diamond" w="sm" len="sm"/>
              <a:tailEnd type="diamond" w="sm" len="sm"/>
            </a:ln>
            <a:effectLst/>
          </p:spPr>
          <p:txBody>
            <a:bodyPr/>
            <a:lstStyle/>
            <a:p>
              <a:endParaRPr lang="ru-RU"/>
            </a:p>
          </p:txBody>
        </p:sp>
        <p:sp>
          <p:nvSpPr>
            <p:cNvPr id="223261" name="AutoShape 29"/>
            <p:cNvSpPr>
              <a:spLocks noChangeArrowheads="1"/>
            </p:cNvSpPr>
            <p:nvPr/>
          </p:nvSpPr>
          <p:spPr bwMode="auto">
            <a:xfrm>
              <a:off x="2574" y="2115"/>
              <a:ext cx="397" cy="98"/>
            </a:xfrm>
            <a:prstGeom prst="roundRect">
              <a:avLst>
                <a:gd name="adj" fmla="val 16667"/>
              </a:avLst>
            </a:prstGeom>
            <a:solidFill>
              <a:srgbClr val="FFFFFF">
                <a:alpha val="70000"/>
              </a:srgbClr>
            </a:solidFill>
            <a:ln w="9525">
              <a:solidFill>
                <a:srgbClr val="000000"/>
              </a:solidFill>
              <a:round/>
              <a:headEnd/>
              <a:tailEnd/>
            </a:ln>
            <a:effectLst/>
          </p:spPr>
          <p:txBody>
            <a:bodyPr wrap="none" anchor="ctr"/>
            <a:lstStyle/>
            <a:p>
              <a:pPr algn="ctr"/>
              <a:r>
                <a:rPr lang="en-GB" sz="1000" b="1" dirty="0">
                  <a:solidFill>
                    <a:srgbClr val="000000"/>
                  </a:solidFill>
                  <a:latin typeface="Times New Roman" pitchFamily="18" charset="0"/>
                </a:rPr>
                <a:t>ECOWAS</a:t>
              </a:r>
            </a:p>
          </p:txBody>
        </p:sp>
        <p:sp>
          <p:nvSpPr>
            <p:cNvPr id="223262" name="AutoShape 30"/>
            <p:cNvSpPr>
              <a:spLocks noChangeArrowheads="1"/>
            </p:cNvSpPr>
            <p:nvPr/>
          </p:nvSpPr>
          <p:spPr bwMode="auto">
            <a:xfrm>
              <a:off x="2880" y="2288"/>
              <a:ext cx="346" cy="99"/>
            </a:xfrm>
            <a:prstGeom prst="roundRect">
              <a:avLst>
                <a:gd name="adj" fmla="val 16667"/>
              </a:avLst>
            </a:prstGeom>
            <a:noFill/>
            <a:ln w="9525">
              <a:solidFill>
                <a:srgbClr val="000000"/>
              </a:solidFill>
              <a:round/>
              <a:headEnd/>
              <a:tailEnd/>
            </a:ln>
            <a:effectLst/>
          </p:spPr>
          <p:txBody>
            <a:bodyPr wrap="none" anchor="ctr"/>
            <a:lstStyle/>
            <a:p>
              <a:pPr algn="ctr"/>
              <a:r>
                <a:rPr lang="en-GB" sz="1000" b="1">
                  <a:solidFill>
                    <a:srgbClr val="000000"/>
                  </a:solidFill>
                  <a:latin typeface="Times New Roman" pitchFamily="18" charset="0"/>
                </a:rPr>
                <a:t>CEMAC</a:t>
              </a:r>
            </a:p>
          </p:txBody>
        </p:sp>
        <p:sp>
          <p:nvSpPr>
            <p:cNvPr id="223263" name="AutoShape 31"/>
            <p:cNvSpPr>
              <a:spLocks noChangeArrowheads="1"/>
            </p:cNvSpPr>
            <p:nvPr/>
          </p:nvSpPr>
          <p:spPr bwMode="auto">
            <a:xfrm>
              <a:off x="2971" y="2659"/>
              <a:ext cx="258" cy="98"/>
            </a:xfrm>
            <a:prstGeom prst="roundRect">
              <a:avLst>
                <a:gd name="adj" fmla="val 16667"/>
              </a:avLst>
            </a:prstGeom>
            <a:solidFill>
              <a:srgbClr val="FFFFFF">
                <a:alpha val="50000"/>
              </a:srgbClr>
            </a:solidFill>
            <a:ln w="9525">
              <a:solidFill>
                <a:srgbClr val="000000"/>
              </a:solidFill>
              <a:round/>
              <a:headEnd/>
              <a:tailEnd/>
            </a:ln>
            <a:effectLst/>
          </p:spPr>
          <p:txBody>
            <a:bodyPr wrap="none" anchor="ctr"/>
            <a:lstStyle/>
            <a:p>
              <a:pPr algn="ctr"/>
              <a:r>
                <a:rPr lang="en-GB" sz="1000" b="1">
                  <a:solidFill>
                    <a:srgbClr val="000000"/>
                  </a:solidFill>
                  <a:latin typeface="Times New Roman" pitchFamily="18" charset="0"/>
                </a:rPr>
                <a:t>SACU</a:t>
              </a:r>
            </a:p>
          </p:txBody>
        </p:sp>
        <p:sp>
          <p:nvSpPr>
            <p:cNvPr id="223264" name="AutoShape 32"/>
            <p:cNvSpPr>
              <a:spLocks noChangeArrowheads="1"/>
            </p:cNvSpPr>
            <p:nvPr/>
          </p:nvSpPr>
          <p:spPr bwMode="auto">
            <a:xfrm>
              <a:off x="3107" y="2160"/>
              <a:ext cx="266" cy="96"/>
            </a:xfrm>
            <a:prstGeom prst="roundRect">
              <a:avLst>
                <a:gd name="adj" fmla="val 16667"/>
              </a:avLst>
            </a:prstGeom>
            <a:solidFill>
              <a:srgbClr val="FFFFFF">
                <a:alpha val="70000"/>
              </a:srgbClr>
            </a:solidFill>
            <a:ln w="9525">
              <a:solidFill>
                <a:srgbClr val="000000"/>
              </a:solidFill>
              <a:round/>
              <a:headEnd/>
              <a:tailEnd/>
            </a:ln>
            <a:effectLst/>
          </p:spPr>
          <p:txBody>
            <a:bodyPr wrap="none" anchor="ctr"/>
            <a:lstStyle/>
            <a:p>
              <a:pPr algn="ctr"/>
              <a:r>
                <a:rPr lang="en-GB" sz="1000" b="1">
                  <a:solidFill>
                    <a:srgbClr val="000000"/>
                  </a:solidFill>
                  <a:latin typeface="Times New Roman" pitchFamily="18" charset="0"/>
                </a:rPr>
                <a:t>ESA</a:t>
              </a:r>
            </a:p>
          </p:txBody>
        </p:sp>
        <p:sp>
          <p:nvSpPr>
            <p:cNvPr id="223265" name="AutoShape 33"/>
            <p:cNvSpPr>
              <a:spLocks noChangeArrowheads="1"/>
            </p:cNvSpPr>
            <p:nvPr/>
          </p:nvSpPr>
          <p:spPr bwMode="auto">
            <a:xfrm>
              <a:off x="2514" y="1907"/>
              <a:ext cx="355" cy="80"/>
            </a:xfrm>
            <a:prstGeom prst="roundRect">
              <a:avLst>
                <a:gd name="adj" fmla="val 16667"/>
              </a:avLst>
            </a:prstGeom>
            <a:noFill/>
            <a:ln w="9525">
              <a:noFill/>
              <a:round/>
              <a:headEnd/>
              <a:tailEnd/>
            </a:ln>
            <a:effectLst/>
          </p:spPr>
          <p:txBody>
            <a:bodyPr wrap="none" anchor="ctr"/>
            <a:lstStyle/>
            <a:p>
              <a:pPr algn="ctr"/>
              <a:r>
                <a:rPr lang="en-GB" sz="1000" b="1">
                  <a:solidFill>
                    <a:srgbClr val="000000"/>
                  </a:solidFill>
                  <a:latin typeface="Times New Roman" pitchFamily="18" charset="0"/>
                </a:rPr>
                <a:t>Morocco</a:t>
              </a:r>
            </a:p>
          </p:txBody>
        </p:sp>
        <p:sp>
          <p:nvSpPr>
            <p:cNvPr id="223266" name="AutoShape 34"/>
            <p:cNvSpPr>
              <a:spLocks noChangeArrowheads="1"/>
            </p:cNvSpPr>
            <p:nvPr/>
          </p:nvSpPr>
          <p:spPr bwMode="auto">
            <a:xfrm>
              <a:off x="4272" y="1666"/>
              <a:ext cx="332" cy="176"/>
            </a:xfrm>
            <a:prstGeom prst="roundRect">
              <a:avLst>
                <a:gd name="adj" fmla="val 16667"/>
              </a:avLst>
            </a:prstGeom>
            <a:noFill/>
            <a:ln w="9525">
              <a:noFill/>
              <a:round/>
              <a:headEnd/>
              <a:tailEnd/>
            </a:ln>
            <a:effectLst/>
          </p:spPr>
          <p:txBody>
            <a:bodyPr wrap="none" anchor="ctr"/>
            <a:lstStyle/>
            <a:p>
              <a:pPr algn="ctr">
                <a:lnSpc>
                  <a:spcPct val="65000"/>
                </a:lnSpc>
              </a:pPr>
              <a:r>
                <a:rPr lang="en-GB" sz="1000" b="1">
                  <a:solidFill>
                    <a:srgbClr val="000000"/>
                  </a:solidFill>
                  <a:latin typeface="Times New Roman" pitchFamily="18" charset="0"/>
                </a:rPr>
                <a:t>Chinese</a:t>
              </a:r>
            </a:p>
            <a:p>
              <a:pPr algn="ctr">
                <a:lnSpc>
                  <a:spcPct val="65000"/>
                </a:lnSpc>
              </a:pPr>
              <a:r>
                <a:rPr lang="en-GB" sz="1000" b="1">
                  <a:solidFill>
                    <a:srgbClr val="000000"/>
                  </a:solidFill>
                  <a:latin typeface="Times New Roman" pitchFamily="18" charset="0"/>
                </a:rPr>
                <a:t>Taipei</a:t>
              </a:r>
            </a:p>
          </p:txBody>
        </p:sp>
        <p:sp>
          <p:nvSpPr>
            <p:cNvPr id="223267" name="AutoShape 35"/>
            <p:cNvSpPr>
              <a:spLocks noChangeArrowheads="1"/>
            </p:cNvSpPr>
            <p:nvPr/>
          </p:nvSpPr>
          <p:spPr bwMode="auto">
            <a:xfrm>
              <a:off x="1228" y="2322"/>
              <a:ext cx="355" cy="81"/>
            </a:xfrm>
            <a:prstGeom prst="roundRect">
              <a:avLst>
                <a:gd name="adj" fmla="val 16667"/>
              </a:avLst>
            </a:prstGeom>
            <a:noFill/>
            <a:ln w="9525">
              <a:noFill/>
              <a:round/>
              <a:headEnd/>
              <a:tailEnd/>
            </a:ln>
            <a:effectLst/>
          </p:spPr>
          <p:txBody>
            <a:bodyPr wrap="none" anchor="ctr"/>
            <a:lstStyle/>
            <a:p>
              <a:pPr algn="ctr"/>
              <a:r>
                <a:rPr lang="en-GB" sz="1000" b="1">
                  <a:solidFill>
                    <a:srgbClr val="000000"/>
                  </a:solidFill>
                  <a:latin typeface="Times New Roman" pitchFamily="18" charset="0"/>
                </a:rPr>
                <a:t>Panama</a:t>
              </a:r>
            </a:p>
          </p:txBody>
        </p:sp>
        <p:sp>
          <p:nvSpPr>
            <p:cNvPr id="223268" name="Freeform 36"/>
            <p:cNvSpPr>
              <a:spLocks/>
            </p:cNvSpPr>
            <p:nvPr/>
          </p:nvSpPr>
          <p:spPr bwMode="auto">
            <a:xfrm>
              <a:off x="1564" y="2236"/>
              <a:ext cx="92" cy="136"/>
            </a:xfrm>
            <a:custGeom>
              <a:avLst/>
              <a:gdLst/>
              <a:ahLst/>
              <a:cxnLst>
                <a:cxn ang="0">
                  <a:pos x="0" y="136"/>
                </a:cxn>
                <a:cxn ang="0">
                  <a:pos x="92" y="0"/>
                </a:cxn>
              </a:cxnLst>
              <a:rect l="0" t="0" r="r" b="b"/>
              <a:pathLst>
                <a:path w="92" h="136">
                  <a:moveTo>
                    <a:pt x="0" y="136"/>
                  </a:moveTo>
                  <a:lnTo>
                    <a:pt x="92" y="0"/>
                  </a:lnTo>
                </a:path>
              </a:pathLst>
            </a:custGeom>
            <a:noFill/>
            <a:ln w="6350" cap="rnd">
              <a:solidFill>
                <a:srgbClr val="0000FF"/>
              </a:solidFill>
              <a:prstDash val="sysDot"/>
              <a:round/>
              <a:headEnd type="diamond" w="sm" len="sm"/>
              <a:tailEnd type="diamond" w="sm" len="sm"/>
            </a:ln>
            <a:effectLst/>
          </p:spPr>
          <p:txBody>
            <a:bodyPr/>
            <a:lstStyle/>
            <a:p>
              <a:endParaRPr lang="ru-RU"/>
            </a:p>
          </p:txBody>
        </p:sp>
        <p:sp>
          <p:nvSpPr>
            <p:cNvPr id="223269" name="AutoShape 37"/>
            <p:cNvSpPr>
              <a:spLocks noChangeArrowheads="1"/>
            </p:cNvSpPr>
            <p:nvPr/>
          </p:nvSpPr>
          <p:spPr bwMode="auto">
            <a:xfrm>
              <a:off x="4100" y="3043"/>
              <a:ext cx="49" cy="49"/>
            </a:xfrm>
            <a:custGeom>
              <a:avLst/>
              <a:gdLst>
                <a:gd name="G0" fmla="+- 8308 0 0"/>
                <a:gd name="G1" fmla="+- 21600 0 8308"/>
                <a:gd name="G2" fmla="+- 21600 0 8308"/>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308" y="10800"/>
                  </a:moveTo>
                  <a:cubicBezTo>
                    <a:pt x="8308" y="12176"/>
                    <a:pt x="9424" y="13292"/>
                    <a:pt x="10800" y="13292"/>
                  </a:cubicBezTo>
                  <a:cubicBezTo>
                    <a:pt x="12176" y="13292"/>
                    <a:pt x="13292" y="12176"/>
                    <a:pt x="13292" y="10800"/>
                  </a:cubicBezTo>
                  <a:cubicBezTo>
                    <a:pt x="13292" y="9424"/>
                    <a:pt x="12176" y="8308"/>
                    <a:pt x="10800" y="8308"/>
                  </a:cubicBezTo>
                  <a:cubicBezTo>
                    <a:pt x="9424" y="8308"/>
                    <a:pt x="8308" y="9424"/>
                    <a:pt x="8308" y="10800"/>
                  </a:cubicBezTo>
                  <a:close/>
                </a:path>
              </a:pathLst>
            </a:custGeom>
            <a:solidFill>
              <a:schemeClr val="bg2"/>
            </a:solidFill>
            <a:ln w="12700" algn="ctr">
              <a:solidFill>
                <a:schemeClr val="tx1"/>
              </a:solidFill>
              <a:round/>
              <a:headEnd/>
              <a:tailEnd/>
            </a:ln>
            <a:effectLst/>
          </p:spPr>
          <p:txBody>
            <a:bodyPr wrap="none" anchor="ctr"/>
            <a:lstStyle/>
            <a:p>
              <a:endParaRPr lang="ru-RU"/>
            </a:p>
          </p:txBody>
        </p:sp>
        <p:sp>
          <p:nvSpPr>
            <p:cNvPr id="223270" name="AutoShape 38"/>
            <p:cNvSpPr>
              <a:spLocks noChangeArrowheads="1"/>
            </p:cNvSpPr>
            <p:nvPr/>
          </p:nvSpPr>
          <p:spPr bwMode="auto">
            <a:xfrm>
              <a:off x="3713" y="1926"/>
              <a:ext cx="306" cy="80"/>
            </a:xfrm>
            <a:prstGeom prst="roundRect">
              <a:avLst>
                <a:gd name="adj" fmla="val 16667"/>
              </a:avLst>
            </a:prstGeom>
            <a:noFill/>
            <a:ln w="9525">
              <a:noFill/>
              <a:round/>
              <a:headEnd/>
              <a:tailEnd/>
            </a:ln>
            <a:effectLst/>
          </p:spPr>
          <p:txBody>
            <a:bodyPr wrap="none" anchor="ctr"/>
            <a:lstStyle/>
            <a:p>
              <a:pPr algn="ctr"/>
              <a:r>
                <a:rPr lang="en-GB" sz="1000" b="1">
                  <a:solidFill>
                    <a:srgbClr val="000000"/>
                  </a:solidFill>
                  <a:latin typeface="Times New Roman" pitchFamily="18" charset="0"/>
                </a:rPr>
                <a:t>Bahrain</a:t>
              </a:r>
            </a:p>
          </p:txBody>
        </p:sp>
        <p:sp>
          <p:nvSpPr>
            <p:cNvPr id="223271" name="Freeform 39"/>
            <p:cNvSpPr>
              <a:spLocks/>
            </p:cNvSpPr>
            <p:nvPr/>
          </p:nvSpPr>
          <p:spPr bwMode="auto">
            <a:xfrm>
              <a:off x="3498" y="1968"/>
              <a:ext cx="216" cy="3"/>
            </a:xfrm>
            <a:custGeom>
              <a:avLst/>
              <a:gdLst/>
              <a:ahLst/>
              <a:cxnLst>
                <a:cxn ang="0">
                  <a:pos x="216" y="3"/>
                </a:cxn>
                <a:cxn ang="0">
                  <a:pos x="0" y="0"/>
                </a:cxn>
              </a:cxnLst>
              <a:rect l="0" t="0" r="r" b="b"/>
              <a:pathLst>
                <a:path w="216" h="3">
                  <a:moveTo>
                    <a:pt x="216" y="3"/>
                  </a:moveTo>
                  <a:lnTo>
                    <a:pt x="0" y="0"/>
                  </a:lnTo>
                </a:path>
              </a:pathLst>
            </a:custGeom>
            <a:noFill/>
            <a:ln w="6350" cap="rnd">
              <a:solidFill>
                <a:srgbClr val="0000FF"/>
              </a:solidFill>
              <a:prstDash val="sysDot"/>
              <a:round/>
              <a:headEnd type="diamond" w="sm" len="sm"/>
              <a:tailEnd type="diamond" w="sm" len="sm"/>
            </a:ln>
            <a:effectLst/>
          </p:spPr>
          <p:txBody>
            <a:bodyPr/>
            <a:lstStyle/>
            <a:p>
              <a:endParaRPr lang="ru-RU"/>
            </a:p>
          </p:txBody>
        </p:sp>
        <p:sp>
          <p:nvSpPr>
            <p:cNvPr id="223272" name="AutoShape 40"/>
            <p:cNvSpPr>
              <a:spLocks noChangeArrowheads="1"/>
            </p:cNvSpPr>
            <p:nvPr/>
          </p:nvSpPr>
          <p:spPr bwMode="auto">
            <a:xfrm>
              <a:off x="4053" y="2048"/>
              <a:ext cx="306" cy="80"/>
            </a:xfrm>
            <a:prstGeom prst="roundRect">
              <a:avLst>
                <a:gd name="adj" fmla="val 16667"/>
              </a:avLst>
            </a:prstGeom>
            <a:noFill/>
            <a:ln w="9525">
              <a:noFill/>
              <a:round/>
              <a:headEnd/>
              <a:tailEnd/>
            </a:ln>
            <a:effectLst/>
          </p:spPr>
          <p:txBody>
            <a:bodyPr wrap="none" anchor="ctr"/>
            <a:lstStyle/>
            <a:p>
              <a:pPr algn="ctr"/>
              <a:r>
                <a:rPr lang="en-GB" sz="1000" b="1">
                  <a:solidFill>
                    <a:srgbClr val="000000"/>
                  </a:solidFill>
                  <a:latin typeface="Times New Roman" pitchFamily="18" charset="0"/>
                </a:rPr>
                <a:t>Thailand</a:t>
              </a:r>
            </a:p>
          </p:txBody>
        </p:sp>
        <p:sp>
          <p:nvSpPr>
            <p:cNvPr id="223273" name="AutoShape 41"/>
            <p:cNvSpPr>
              <a:spLocks noChangeArrowheads="1"/>
            </p:cNvSpPr>
            <p:nvPr/>
          </p:nvSpPr>
          <p:spPr bwMode="auto">
            <a:xfrm>
              <a:off x="3660" y="2298"/>
              <a:ext cx="306" cy="81"/>
            </a:xfrm>
            <a:prstGeom prst="roundRect">
              <a:avLst>
                <a:gd name="adj" fmla="val 16667"/>
              </a:avLst>
            </a:prstGeom>
            <a:noFill/>
            <a:ln w="9525">
              <a:noFill/>
              <a:round/>
              <a:headEnd/>
              <a:tailEnd/>
            </a:ln>
            <a:effectLst/>
          </p:spPr>
          <p:txBody>
            <a:bodyPr wrap="none" anchor="ctr"/>
            <a:lstStyle/>
            <a:p>
              <a:pPr algn="ctr"/>
              <a:r>
                <a:rPr lang="en-GB" sz="1000" b="1">
                  <a:solidFill>
                    <a:srgbClr val="000000"/>
                  </a:solidFill>
                  <a:latin typeface="Times New Roman" pitchFamily="18" charset="0"/>
                </a:rPr>
                <a:t>India</a:t>
              </a:r>
            </a:p>
          </p:txBody>
        </p:sp>
        <p:sp>
          <p:nvSpPr>
            <p:cNvPr id="223274" name="Freeform 42"/>
            <p:cNvSpPr>
              <a:spLocks/>
            </p:cNvSpPr>
            <p:nvPr/>
          </p:nvSpPr>
          <p:spPr bwMode="auto">
            <a:xfrm>
              <a:off x="3825" y="2097"/>
              <a:ext cx="30" cy="186"/>
            </a:xfrm>
            <a:custGeom>
              <a:avLst/>
              <a:gdLst/>
              <a:ahLst/>
              <a:cxnLst>
                <a:cxn ang="0">
                  <a:pos x="0" y="186"/>
                </a:cxn>
                <a:cxn ang="0">
                  <a:pos x="30" y="0"/>
                </a:cxn>
              </a:cxnLst>
              <a:rect l="0" t="0" r="r" b="b"/>
              <a:pathLst>
                <a:path w="30" h="186">
                  <a:moveTo>
                    <a:pt x="0" y="186"/>
                  </a:moveTo>
                  <a:lnTo>
                    <a:pt x="30" y="0"/>
                  </a:lnTo>
                </a:path>
              </a:pathLst>
            </a:custGeom>
            <a:noFill/>
            <a:ln w="6350" cap="rnd">
              <a:solidFill>
                <a:srgbClr val="0000FF"/>
              </a:solidFill>
              <a:prstDash val="sysDot"/>
              <a:round/>
              <a:headEnd type="diamond" w="sm" len="sm"/>
              <a:tailEnd type="diamond" w="sm" len="sm"/>
            </a:ln>
            <a:effectLst/>
          </p:spPr>
          <p:txBody>
            <a:bodyPr/>
            <a:lstStyle/>
            <a:p>
              <a:endParaRPr lang="ru-RU"/>
            </a:p>
          </p:txBody>
        </p:sp>
        <p:sp>
          <p:nvSpPr>
            <p:cNvPr id="223276" name="Line 44"/>
            <p:cNvSpPr>
              <a:spLocks noChangeShapeType="1"/>
            </p:cNvSpPr>
            <p:nvPr/>
          </p:nvSpPr>
          <p:spPr bwMode="auto">
            <a:xfrm>
              <a:off x="782" y="3748"/>
              <a:ext cx="148" cy="0"/>
            </a:xfrm>
            <a:prstGeom prst="line">
              <a:avLst/>
            </a:prstGeom>
            <a:noFill/>
            <a:ln w="25400">
              <a:solidFill>
                <a:schemeClr val="tx1"/>
              </a:solidFill>
              <a:round/>
              <a:headEnd/>
              <a:tailEnd/>
            </a:ln>
            <a:effectLst/>
          </p:spPr>
          <p:txBody>
            <a:bodyPr/>
            <a:lstStyle/>
            <a:p>
              <a:endParaRPr lang="ru-RU"/>
            </a:p>
          </p:txBody>
        </p:sp>
        <p:sp>
          <p:nvSpPr>
            <p:cNvPr id="223277" name="Line 45"/>
            <p:cNvSpPr>
              <a:spLocks noChangeShapeType="1"/>
            </p:cNvSpPr>
            <p:nvPr/>
          </p:nvSpPr>
          <p:spPr bwMode="auto">
            <a:xfrm>
              <a:off x="785" y="3838"/>
              <a:ext cx="148" cy="0"/>
            </a:xfrm>
            <a:prstGeom prst="line">
              <a:avLst/>
            </a:prstGeom>
            <a:noFill/>
            <a:ln w="25400">
              <a:solidFill>
                <a:srgbClr val="FF0000"/>
              </a:solidFill>
              <a:round/>
              <a:headEnd/>
              <a:tailEnd/>
            </a:ln>
            <a:effectLst/>
          </p:spPr>
          <p:txBody>
            <a:bodyPr/>
            <a:lstStyle/>
            <a:p>
              <a:endParaRPr lang="ru-RU"/>
            </a:p>
          </p:txBody>
        </p:sp>
        <p:sp>
          <p:nvSpPr>
            <p:cNvPr id="223278" name="Line 46"/>
            <p:cNvSpPr>
              <a:spLocks noChangeShapeType="1"/>
            </p:cNvSpPr>
            <p:nvPr/>
          </p:nvSpPr>
          <p:spPr bwMode="auto">
            <a:xfrm>
              <a:off x="785" y="3929"/>
              <a:ext cx="148" cy="0"/>
            </a:xfrm>
            <a:prstGeom prst="line">
              <a:avLst/>
            </a:prstGeom>
            <a:noFill/>
            <a:ln w="25400">
              <a:solidFill>
                <a:schemeClr val="tx1"/>
              </a:solidFill>
              <a:prstDash val="sysDot"/>
              <a:round/>
              <a:headEnd/>
              <a:tailEnd/>
            </a:ln>
            <a:effectLst/>
          </p:spPr>
          <p:txBody>
            <a:bodyPr/>
            <a:lstStyle/>
            <a:p>
              <a:endParaRPr lang="ru-RU"/>
            </a:p>
          </p:txBody>
        </p:sp>
        <p:sp>
          <p:nvSpPr>
            <p:cNvPr id="223279" name="AutoShape 47"/>
            <p:cNvSpPr>
              <a:spLocks noChangeArrowheads="1"/>
            </p:cNvSpPr>
            <p:nvPr/>
          </p:nvSpPr>
          <p:spPr bwMode="auto">
            <a:xfrm>
              <a:off x="4064" y="1761"/>
              <a:ext cx="276" cy="97"/>
            </a:xfrm>
            <a:prstGeom prst="roundRect">
              <a:avLst>
                <a:gd name="adj" fmla="val 16667"/>
              </a:avLst>
            </a:prstGeom>
            <a:noFill/>
            <a:ln w="9525">
              <a:noFill/>
              <a:round/>
              <a:headEnd/>
              <a:tailEnd/>
            </a:ln>
            <a:effectLst/>
          </p:spPr>
          <p:txBody>
            <a:bodyPr wrap="none" anchor="ctr"/>
            <a:lstStyle/>
            <a:p>
              <a:pPr algn="ctr"/>
              <a:r>
                <a:rPr lang="en-GB" sz="1000" b="1">
                  <a:solidFill>
                    <a:srgbClr val="000000"/>
                  </a:solidFill>
                  <a:latin typeface="Times New Roman" pitchFamily="18" charset="0"/>
                </a:rPr>
                <a:t>China</a:t>
              </a:r>
            </a:p>
          </p:txBody>
        </p:sp>
        <p:sp>
          <p:nvSpPr>
            <p:cNvPr id="223280" name="AutoShape 48"/>
            <p:cNvSpPr>
              <a:spLocks noChangeArrowheads="1"/>
            </p:cNvSpPr>
            <p:nvPr/>
          </p:nvSpPr>
          <p:spPr bwMode="auto">
            <a:xfrm rot="-24005017">
              <a:off x="2716" y="2511"/>
              <a:ext cx="296" cy="99"/>
            </a:xfrm>
            <a:prstGeom prst="roundRect">
              <a:avLst>
                <a:gd name="adj" fmla="val 16667"/>
              </a:avLst>
            </a:prstGeom>
            <a:noFill/>
            <a:ln w="9525">
              <a:noFill/>
              <a:round/>
              <a:headEnd/>
              <a:tailEnd/>
            </a:ln>
            <a:effectLst/>
          </p:spPr>
          <p:txBody>
            <a:bodyPr wrap="none" anchor="ctr"/>
            <a:lstStyle/>
            <a:p>
              <a:pPr algn="ctr"/>
              <a:r>
                <a:rPr lang="en-GB" sz="1000" b="1">
                  <a:solidFill>
                    <a:srgbClr val="000000"/>
                  </a:solidFill>
                  <a:latin typeface="Times New Roman" pitchFamily="18" charset="0"/>
                </a:rPr>
                <a:t>SADC</a:t>
              </a:r>
            </a:p>
          </p:txBody>
        </p:sp>
        <p:sp>
          <p:nvSpPr>
            <p:cNvPr id="223281" name="Freeform 49"/>
            <p:cNvSpPr>
              <a:spLocks/>
            </p:cNvSpPr>
            <p:nvPr/>
          </p:nvSpPr>
          <p:spPr bwMode="auto">
            <a:xfrm>
              <a:off x="1435" y="1659"/>
              <a:ext cx="779" cy="1137"/>
            </a:xfrm>
            <a:custGeom>
              <a:avLst/>
              <a:gdLst/>
              <a:ahLst/>
              <a:cxnLst>
                <a:cxn ang="0">
                  <a:pos x="779" y="0"/>
                </a:cxn>
                <a:cxn ang="0">
                  <a:pos x="2" y="3"/>
                </a:cxn>
                <a:cxn ang="0">
                  <a:pos x="0" y="1137"/>
                </a:cxn>
              </a:cxnLst>
              <a:rect l="0" t="0" r="r" b="b"/>
              <a:pathLst>
                <a:path w="779" h="1137">
                  <a:moveTo>
                    <a:pt x="779" y="0"/>
                  </a:moveTo>
                  <a:lnTo>
                    <a:pt x="2" y="3"/>
                  </a:lnTo>
                  <a:lnTo>
                    <a:pt x="0" y="1137"/>
                  </a:lnTo>
                </a:path>
              </a:pathLst>
            </a:custGeom>
            <a:noFill/>
            <a:ln w="9525" cap="flat" cmpd="sng">
              <a:solidFill>
                <a:schemeClr val="tx1"/>
              </a:solidFill>
              <a:prstDash val="solid"/>
              <a:round/>
              <a:headEnd type="triangle" w="med" len="med"/>
              <a:tailEnd type="triangle" w="med" len="med"/>
            </a:ln>
            <a:effectLst/>
          </p:spPr>
          <p:txBody>
            <a:bodyPr/>
            <a:lstStyle/>
            <a:p>
              <a:endParaRPr lang="ru-RU"/>
            </a:p>
          </p:txBody>
        </p:sp>
        <p:sp>
          <p:nvSpPr>
            <p:cNvPr id="223282" name="Freeform 50"/>
            <p:cNvSpPr>
              <a:spLocks/>
            </p:cNvSpPr>
            <p:nvPr/>
          </p:nvSpPr>
          <p:spPr bwMode="auto">
            <a:xfrm>
              <a:off x="895" y="1616"/>
              <a:ext cx="1317" cy="487"/>
            </a:xfrm>
            <a:custGeom>
              <a:avLst/>
              <a:gdLst/>
              <a:ahLst/>
              <a:cxnLst>
                <a:cxn ang="0">
                  <a:pos x="1317" y="0"/>
                </a:cxn>
                <a:cxn ang="0">
                  <a:pos x="1" y="9"/>
                </a:cxn>
                <a:cxn ang="0">
                  <a:pos x="0" y="487"/>
                </a:cxn>
              </a:cxnLst>
              <a:rect l="0" t="0" r="r" b="b"/>
              <a:pathLst>
                <a:path w="1317" h="487">
                  <a:moveTo>
                    <a:pt x="1317" y="0"/>
                  </a:moveTo>
                  <a:lnTo>
                    <a:pt x="1" y="9"/>
                  </a:lnTo>
                  <a:lnTo>
                    <a:pt x="0" y="487"/>
                  </a:lnTo>
                </a:path>
              </a:pathLst>
            </a:custGeom>
            <a:noFill/>
            <a:ln w="9525" cap="flat" cmpd="sng">
              <a:solidFill>
                <a:schemeClr val="tx1"/>
              </a:solidFill>
              <a:prstDash val="solid"/>
              <a:round/>
              <a:headEnd type="triangle" w="med" len="med"/>
              <a:tailEnd type="triangle" w="med" len="med"/>
            </a:ln>
            <a:effectLst/>
          </p:spPr>
          <p:txBody>
            <a:bodyPr/>
            <a:lstStyle/>
            <a:p>
              <a:endParaRPr lang="ru-RU"/>
            </a:p>
          </p:txBody>
        </p:sp>
        <p:sp>
          <p:nvSpPr>
            <p:cNvPr id="223283" name="Freeform 51"/>
            <p:cNvSpPr>
              <a:spLocks/>
            </p:cNvSpPr>
            <p:nvPr/>
          </p:nvSpPr>
          <p:spPr bwMode="auto">
            <a:xfrm>
              <a:off x="2308" y="1728"/>
              <a:ext cx="656" cy="1348"/>
            </a:xfrm>
            <a:custGeom>
              <a:avLst/>
              <a:gdLst/>
              <a:ahLst/>
              <a:cxnLst>
                <a:cxn ang="0">
                  <a:pos x="0" y="0"/>
                </a:cxn>
                <a:cxn ang="0">
                  <a:pos x="4" y="1348"/>
                </a:cxn>
                <a:cxn ang="0">
                  <a:pos x="656" y="1347"/>
                </a:cxn>
              </a:cxnLst>
              <a:rect l="0" t="0" r="r" b="b"/>
              <a:pathLst>
                <a:path w="656" h="1348">
                  <a:moveTo>
                    <a:pt x="0" y="0"/>
                  </a:moveTo>
                  <a:lnTo>
                    <a:pt x="4" y="1348"/>
                  </a:lnTo>
                  <a:lnTo>
                    <a:pt x="656" y="1347"/>
                  </a:lnTo>
                </a:path>
              </a:pathLst>
            </a:custGeom>
            <a:noFill/>
            <a:ln w="9525" cap="flat" cmpd="sng">
              <a:solidFill>
                <a:schemeClr val="tx1"/>
              </a:solidFill>
              <a:prstDash val="solid"/>
              <a:round/>
              <a:headEnd type="triangle" w="med" len="med"/>
              <a:tailEnd type="triangle" w="med" len="med"/>
            </a:ln>
            <a:effectLst/>
          </p:spPr>
          <p:txBody>
            <a:bodyPr/>
            <a:lstStyle/>
            <a:p>
              <a:endParaRPr lang="ru-RU"/>
            </a:p>
          </p:txBody>
        </p:sp>
        <p:sp>
          <p:nvSpPr>
            <p:cNvPr id="223284" name="Freeform 52"/>
            <p:cNvSpPr>
              <a:spLocks/>
            </p:cNvSpPr>
            <p:nvPr/>
          </p:nvSpPr>
          <p:spPr bwMode="auto">
            <a:xfrm>
              <a:off x="1389" y="1329"/>
              <a:ext cx="1179" cy="1467"/>
            </a:xfrm>
            <a:custGeom>
              <a:avLst/>
              <a:gdLst/>
              <a:ahLst/>
              <a:cxnLst>
                <a:cxn ang="0">
                  <a:pos x="1179" y="0"/>
                </a:cxn>
                <a:cxn ang="0">
                  <a:pos x="0" y="10"/>
                </a:cxn>
                <a:cxn ang="0">
                  <a:pos x="0" y="1467"/>
                </a:cxn>
              </a:cxnLst>
              <a:rect l="0" t="0" r="r" b="b"/>
              <a:pathLst>
                <a:path w="1179" h="1467">
                  <a:moveTo>
                    <a:pt x="1179" y="0"/>
                  </a:moveTo>
                  <a:lnTo>
                    <a:pt x="0" y="10"/>
                  </a:lnTo>
                  <a:lnTo>
                    <a:pt x="0" y="1467"/>
                  </a:lnTo>
                </a:path>
              </a:pathLst>
            </a:custGeom>
            <a:noFill/>
            <a:ln w="9525" cap="flat" cmpd="sng">
              <a:solidFill>
                <a:schemeClr val="tx1"/>
              </a:solidFill>
              <a:prstDash val="solid"/>
              <a:round/>
              <a:headEnd type="triangle" w="med" len="med"/>
              <a:tailEnd type="triangle" w="med" len="med"/>
            </a:ln>
            <a:effectLst/>
          </p:spPr>
          <p:txBody>
            <a:bodyPr/>
            <a:lstStyle/>
            <a:p>
              <a:endParaRPr lang="ru-RU"/>
            </a:p>
          </p:txBody>
        </p:sp>
        <p:sp>
          <p:nvSpPr>
            <p:cNvPr id="223285" name="Freeform 53"/>
            <p:cNvSpPr>
              <a:spLocks/>
            </p:cNvSpPr>
            <p:nvPr/>
          </p:nvSpPr>
          <p:spPr bwMode="auto">
            <a:xfrm>
              <a:off x="848" y="1232"/>
              <a:ext cx="1723" cy="872"/>
            </a:xfrm>
            <a:custGeom>
              <a:avLst/>
              <a:gdLst/>
              <a:ahLst/>
              <a:cxnLst>
                <a:cxn ang="0">
                  <a:pos x="1723" y="1"/>
                </a:cxn>
                <a:cxn ang="0">
                  <a:pos x="0" y="0"/>
                </a:cxn>
                <a:cxn ang="0">
                  <a:pos x="0" y="872"/>
                </a:cxn>
              </a:cxnLst>
              <a:rect l="0" t="0" r="r" b="b"/>
              <a:pathLst>
                <a:path w="1723" h="872">
                  <a:moveTo>
                    <a:pt x="1723" y="1"/>
                  </a:moveTo>
                  <a:lnTo>
                    <a:pt x="0" y="0"/>
                  </a:lnTo>
                  <a:lnTo>
                    <a:pt x="0" y="872"/>
                  </a:lnTo>
                </a:path>
              </a:pathLst>
            </a:custGeom>
            <a:noFill/>
            <a:ln w="9525" cap="flat" cmpd="sng">
              <a:solidFill>
                <a:schemeClr val="tx1"/>
              </a:solidFill>
              <a:prstDash val="solid"/>
              <a:round/>
              <a:headEnd type="triangle" w="med" len="med"/>
              <a:tailEnd type="triangle" w="med" len="med"/>
            </a:ln>
            <a:effectLst/>
          </p:spPr>
          <p:txBody>
            <a:bodyPr/>
            <a:lstStyle/>
            <a:p>
              <a:endParaRPr lang="ru-RU"/>
            </a:p>
          </p:txBody>
        </p:sp>
        <p:sp>
          <p:nvSpPr>
            <p:cNvPr id="223286" name="Freeform 54"/>
            <p:cNvSpPr>
              <a:spLocks/>
            </p:cNvSpPr>
            <p:nvPr/>
          </p:nvSpPr>
          <p:spPr bwMode="auto">
            <a:xfrm>
              <a:off x="2928" y="1280"/>
              <a:ext cx="1102" cy="1198"/>
            </a:xfrm>
            <a:custGeom>
              <a:avLst/>
              <a:gdLst/>
              <a:ahLst/>
              <a:cxnLst>
                <a:cxn ang="0">
                  <a:pos x="0" y="0"/>
                </a:cxn>
                <a:cxn ang="0">
                  <a:pos x="1102" y="5"/>
                </a:cxn>
                <a:cxn ang="0">
                  <a:pos x="1102" y="1198"/>
                </a:cxn>
              </a:cxnLst>
              <a:rect l="0" t="0" r="r" b="b"/>
              <a:pathLst>
                <a:path w="1102" h="1198">
                  <a:moveTo>
                    <a:pt x="0" y="0"/>
                  </a:moveTo>
                  <a:lnTo>
                    <a:pt x="1102" y="5"/>
                  </a:lnTo>
                  <a:lnTo>
                    <a:pt x="1102" y="1198"/>
                  </a:lnTo>
                </a:path>
              </a:pathLst>
            </a:custGeom>
            <a:noFill/>
            <a:ln w="9525" cap="flat" cmpd="sng">
              <a:solidFill>
                <a:schemeClr val="tx1"/>
              </a:solidFill>
              <a:prstDash val="solid"/>
              <a:round/>
              <a:headEnd type="triangle" w="med" len="med"/>
              <a:tailEnd type="triangle" w="med" len="med"/>
            </a:ln>
            <a:effectLst/>
          </p:spPr>
          <p:txBody>
            <a:bodyPr/>
            <a:lstStyle/>
            <a:p>
              <a:endParaRPr lang="ru-RU"/>
            </a:p>
          </p:txBody>
        </p:sp>
        <p:sp>
          <p:nvSpPr>
            <p:cNvPr id="223287" name="Freeform 55"/>
            <p:cNvSpPr>
              <a:spLocks/>
            </p:cNvSpPr>
            <p:nvPr/>
          </p:nvSpPr>
          <p:spPr bwMode="auto">
            <a:xfrm>
              <a:off x="795" y="935"/>
              <a:ext cx="2766" cy="1169"/>
            </a:xfrm>
            <a:custGeom>
              <a:avLst/>
              <a:gdLst/>
              <a:ahLst/>
              <a:cxnLst>
                <a:cxn ang="0">
                  <a:pos x="0" y="1169"/>
                </a:cxn>
                <a:cxn ang="0">
                  <a:pos x="3" y="0"/>
                </a:cxn>
                <a:cxn ang="0">
                  <a:pos x="2765" y="0"/>
                </a:cxn>
                <a:cxn ang="0">
                  <a:pos x="2766" y="901"/>
                </a:cxn>
              </a:cxnLst>
              <a:rect l="0" t="0" r="r" b="b"/>
              <a:pathLst>
                <a:path w="2766" h="1169">
                  <a:moveTo>
                    <a:pt x="0" y="1169"/>
                  </a:moveTo>
                  <a:lnTo>
                    <a:pt x="3" y="0"/>
                  </a:lnTo>
                  <a:lnTo>
                    <a:pt x="2765" y="0"/>
                  </a:lnTo>
                  <a:lnTo>
                    <a:pt x="2766" y="901"/>
                  </a:lnTo>
                </a:path>
              </a:pathLst>
            </a:custGeom>
            <a:noFill/>
            <a:ln w="9525" cap="flat" cmpd="sng">
              <a:solidFill>
                <a:schemeClr val="tx1"/>
              </a:solidFill>
              <a:prstDash val="solid"/>
              <a:round/>
              <a:headEnd type="triangle" w="med" len="med"/>
              <a:tailEnd type="triangle" w="med" len="med"/>
            </a:ln>
            <a:effectLst/>
          </p:spPr>
          <p:txBody>
            <a:bodyPr/>
            <a:lstStyle/>
            <a:p>
              <a:endParaRPr lang="ru-RU"/>
            </a:p>
          </p:txBody>
        </p:sp>
        <p:sp>
          <p:nvSpPr>
            <p:cNvPr id="223288" name="Freeform 56"/>
            <p:cNvSpPr>
              <a:spLocks/>
            </p:cNvSpPr>
            <p:nvPr/>
          </p:nvSpPr>
          <p:spPr bwMode="auto">
            <a:xfrm>
              <a:off x="1234" y="1862"/>
              <a:ext cx="3362" cy="1638"/>
            </a:xfrm>
            <a:custGeom>
              <a:avLst/>
              <a:gdLst/>
              <a:ahLst/>
              <a:cxnLst>
                <a:cxn ang="0">
                  <a:pos x="0" y="0"/>
                </a:cxn>
                <a:cxn ang="0">
                  <a:pos x="0" y="1636"/>
                </a:cxn>
                <a:cxn ang="0">
                  <a:pos x="3358" y="1638"/>
                </a:cxn>
                <a:cxn ang="0">
                  <a:pos x="3362" y="904"/>
                </a:cxn>
              </a:cxnLst>
              <a:rect l="0" t="0" r="r" b="b"/>
              <a:pathLst>
                <a:path w="3362" h="1638">
                  <a:moveTo>
                    <a:pt x="0" y="0"/>
                  </a:moveTo>
                  <a:lnTo>
                    <a:pt x="0" y="1636"/>
                  </a:lnTo>
                  <a:lnTo>
                    <a:pt x="3358" y="1638"/>
                  </a:lnTo>
                  <a:lnTo>
                    <a:pt x="3362" y="904"/>
                  </a:lnTo>
                </a:path>
              </a:pathLst>
            </a:custGeom>
            <a:noFill/>
            <a:ln w="9525" cap="flat" cmpd="sng">
              <a:solidFill>
                <a:schemeClr val="tx1"/>
              </a:solidFill>
              <a:prstDash val="solid"/>
              <a:round/>
              <a:headEnd type="triangle" w="med" len="med"/>
              <a:tailEnd type="triangle" w="med" len="med"/>
            </a:ln>
            <a:effectLst/>
          </p:spPr>
          <p:txBody>
            <a:bodyPr/>
            <a:lstStyle/>
            <a:p>
              <a:endParaRPr lang="ru-RU"/>
            </a:p>
          </p:txBody>
        </p:sp>
        <p:sp>
          <p:nvSpPr>
            <p:cNvPr id="223289" name="Freeform 57"/>
            <p:cNvSpPr>
              <a:spLocks/>
            </p:cNvSpPr>
            <p:nvPr/>
          </p:nvSpPr>
          <p:spPr bwMode="auto">
            <a:xfrm>
              <a:off x="1288" y="1862"/>
              <a:ext cx="2781" cy="1583"/>
            </a:xfrm>
            <a:custGeom>
              <a:avLst/>
              <a:gdLst/>
              <a:ahLst/>
              <a:cxnLst>
                <a:cxn ang="0">
                  <a:pos x="1" y="0"/>
                </a:cxn>
                <a:cxn ang="0">
                  <a:pos x="0" y="1491"/>
                </a:cxn>
                <a:cxn ang="0">
                  <a:pos x="2548" y="1492"/>
                </a:cxn>
                <a:cxn ang="0">
                  <a:pos x="2556" y="656"/>
                </a:cxn>
              </a:cxnLst>
              <a:rect l="0" t="0" r="r" b="b"/>
              <a:pathLst>
                <a:path w="2556" h="1492">
                  <a:moveTo>
                    <a:pt x="1" y="0"/>
                  </a:moveTo>
                  <a:lnTo>
                    <a:pt x="0" y="1491"/>
                  </a:lnTo>
                  <a:lnTo>
                    <a:pt x="2548" y="1492"/>
                  </a:lnTo>
                  <a:lnTo>
                    <a:pt x="2556" y="656"/>
                  </a:lnTo>
                </a:path>
              </a:pathLst>
            </a:custGeom>
            <a:noFill/>
            <a:ln w="9525" cap="flat" cmpd="sng">
              <a:solidFill>
                <a:schemeClr val="tx1"/>
              </a:solidFill>
              <a:prstDash val="solid"/>
              <a:round/>
              <a:headEnd type="triangle" w="med" len="med"/>
              <a:tailEnd type="triangle" w="med" len="med"/>
            </a:ln>
            <a:effectLst/>
          </p:spPr>
          <p:txBody>
            <a:bodyPr/>
            <a:lstStyle/>
            <a:p>
              <a:endParaRPr lang="ru-RU"/>
            </a:p>
          </p:txBody>
        </p:sp>
        <p:sp>
          <p:nvSpPr>
            <p:cNvPr id="223290" name="Freeform 58"/>
            <p:cNvSpPr>
              <a:spLocks/>
            </p:cNvSpPr>
            <p:nvPr/>
          </p:nvSpPr>
          <p:spPr bwMode="auto">
            <a:xfrm>
              <a:off x="1288" y="1474"/>
              <a:ext cx="2234" cy="362"/>
            </a:xfrm>
            <a:custGeom>
              <a:avLst/>
              <a:gdLst/>
              <a:ahLst/>
              <a:cxnLst>
                <a:cxn ang="0">
                  <a:pos x="0" y="210"/>
                </a:cxn>
                <a:cxn ang="0">
                  <a:pos x="0" y="0"/>
                </a:cxn>
                <a:cxn ang="0">
                  <a:pos x="2233" y="1"/>
                </a:cxn>
                <a:cxn ang="0">
                  <a:pos x="2234" y="362"/>
                </a:cxn>
              </a:cxnLst>
              <a:rect l="0" t="0" r="r" b="b"/>
              <a:pathLst>
                <a:path w="2234" h="362">
                  <a:moveTo>
                    <a:pt x="0" y="210"/>
                  </a:moveTo>
                  <a:lnTo>
                    <a:pt x="0" y="0"/>
                  </a:lnTo>
                  <a:lnTo>
                    <a:pt x="2233" y="1"/>
                  </a:lnTo>
                  <a:lnTo>
                    <a:pt x="2234" y="362"/>
                  </a:lnTo>
                </a:path>
              </a:pathLst>
            </a:custGeom>
            <a:noFill/>
            <a:ln w="9525" cap="flat" cmpd="sng">
              <a:solidFill>
                <a:schemeClr val="tx1"/>
              </a:solidFill>
              <a:prstDash val="solid"/>
              <a:round/>
              <a:headEnd type="triangle" w="med" len="med"/>
              <a:tailEnd type="triangle" w="med" len="med"/>
            </a:ln>
            <a:effectLst/>
          </p:spPr>
          <p:txBody>
            <a:bodyPr/>
            <a:lstStyle/>
            <a:p>
              <a:endParaRPr lang="ru-RU"/>
            </a:p>
          </p:txBody>
        </p:sp>
        <p:sp>
          <p:nvSpPr>
            <p:cNvPr id="223291" name="Freeform 59"/>
            <p:cNvSpPr>
              <a:spLocks/>
            </p:cNvSpPr>
            <p:nvPr/>
          </p:nvSpPr>
          <p:spPr bwMode="auto">
            <a:xfrm>
              <a:off x="1330" y="1561"/>
              <a:ext cx="2130" cy="456"/>
            </a:xfrm>
            <a:custGeom>
              <a:avLst/>
              <a:gdLst/>
              <a:ahLst/>
              <a:cxnLst>
                <a:cxn ang="0">
                  <a:pos x="0" y="116"/>
                </a:cxn>
                <a:cxn ang="0">
                  <a:pos x="0" y="0"/>
                </a:cxn>
                <a:cxn ang="0">
                  <a:pos x="1958" y="0"/>
                </a:cxn>
                <a:cxn ang="0">
                  <a:pos x="1958" y="430"/>
                </a:cxn>
              </a:cxnLst>
              <a:rect l="0" t="0" r="r" b="b"/>
              <a:pathLst>
                <a:path w="1958" h="430">
                  <a:moveTo>
                    <a:pt x="0" y="116"/>
                  </a:moveTo>
                  <a:lnTo>
                    <a:pt x="0" y="0"/>
                  </a:lnTo>
                  <a:lnTo>
                    <a:pt x="1958" y="0"/>
                  </a:lnTo>
                  <a:lnTo>
                    <a:pt x="1958" y="430"/>
                  </a:lnTo>
                </a:path>
              </a:pathLst>
            </a:custGeom>
            <a:noFill/>
            <a:ln w="9525" cap="flat" cmpd="sng">
              <a:solidFill>
                <a:schemeClr val="tx1"/>
              </a:solidFill>
              <a:prstDash val="solid"/>
              <a:round/>
              <a:headEnd type="triangle" w="med" len="med"/>
              <a:tailEnd type="triangle" w="med" len="med"/>
            </a:ln>
            <a:effectLst/>
          </p:spPr>
          <p:txBody>
            <a:bodyPr/>
            <a:lstStyle/>
            <a:p>
              <a:endParaRPr lang="ru-RU"/>
            </a:p>
          </p:txBody>
        </p:sp>
        <p:sp>
          <p:nvSpPr>
            <p:cNvPr id="223292" name="Freeform 60"/>
            <p:cNvSpPr>
              <a:spLocks/>
            </p:cNvSpPr>
            <p:nvPr/>
          </p:nvSpPr>
          <p:spPr bwMode="auto">
            <a:xfrm>
              <a:off x="1339" y="1839"/>
              <a:ext cx="3089" cy="1560"/>
            </a:xfrm>
            <a:custGeom>
              <a:avLst/>
              <a:gdLst/>
              <a:ahLst/>
              <a:cxnLst>
                <a:cxn ang="0">
                  <a:pos x="0" y="572"/>
                </a:cxn>
                <a:cxn ang="0">
                  <a:pos x="0" y="1559"/>
                </a:cxn>
                <a:cxn ang="0">
                  <a:pos x="3089" y="1560"/>
                </a:cxn>
                <a:cxn ang="0">
                  <a:pos x="3086" y="0"/>
                </a:cxn>
              </a:cxnLst>
              <a:rect l="0" t="0" r="r" b="b"/>
              <a:pathLst>
                <a:path w="3089" h="1560">
                  <a:moveTo>
                    <a:pt x="0" y="572"/>
                  </a:moveTo>
                  <a:lnTo>
                    <a:pt x="0" y="1559"/>
                  </a:lnTo>
                  <a:lnTo>
                    <a:pt x="3089" y="1560"/>
                  </a:lnTo>
                  <a:lnTo>
                    <a:pt x="3086" y="0"/>
                  </a:lnTo>
                </a:path>
              </a:pathLst>
            </a:custGeom>
            <a:noFill/>
            <a:ln w="9525" cap="flat" cmpd="sng">
              <a:solidFill>
                <a:schemeClr val="tx1"/>
              </a:solidFill>
              <a:prstDash val="solid"/>
              <a:round/>
              <a:headEnd type="triangle" w="med" len="med"/>
              <a:tailEnd type="triangle" w="med" len="med"/>
            </a:ln>
            <a:effectLst/>
          </p:spPr>
          <p:txBody>
            <a:bodyPr/>
            <a:lstStyle/>
            <a:p>
              <a:endParaRPr lang="ru-RU"/>
            </a:p>
          </p:txBody>
        </p:sp>
        <p:sp>
          <p:nvSpPr>
            <p:cNvPr id="223293" name="Freeform 61"/>
            <p:cNvSpPr>
              <a:spLocks/>
            </p:cNvSpPr>
            <p:nvPr/>
          </p:nvSpPr>
          <p:spPr bwMode="auto">
            <a:xfrm>
              <a:off x="792" y="1893"/>
              <a:ext cx="4383" cy="1767"/>
            </a:xfrm>
            <a:custGeom>
              <a:avLst/>
              <a:gdLst/>
              <a:ahLst/>
              <a:cxnLst>
                <a:cxn ang="0">
                  <a:pos x="0" y="309"/>
                </a:cxn>
                <a:cxn ang="0">
                  <a:pos x="1" y="1764"/>
                </a:cxn>
                <a:cxn ang="0">
                  <a:pos x="4383" y="1767"/>
                </a:cxn>
                <a:cxn ang="0">
                  <a:pos x="4371" y="0"/>
                </a:cxn>
              </a:cxnLst>
              <a:rect l="0" t="0" r="r" b="b"/>
              <a:pathLst>
                <a:path w="4383" h="1767">
                  <a:moveTo>
                    <a:pt x="0" y="309"/>
                  </a:moveTo>
                  <a:lnTo>
                    <a:pt x="1" y="1764"/>
                  </a:lnTo>
                  <a:lnTo>
                    <a:pt x="4383" y="1767"/>
                  </a:lnTo>
                  <a:lnTo>
                    <a:pt x="4371" y="0"/>
                  </a:lnTo>
                </a:path>
              </a:pathLst>
            </a:custGeom>
            <a:noFill/>
            <a:ln w="9525" cap="flat" cmpd="sng">
              <a:solidFill>
                <a:schemeClr val="tx1"/>
              </a:solidFill>
              <a:prstDash val="solid"/>
              <a:round/>
              <a:headEnd type="triangle" w="med" len="med"/>
              <a:tailEnd type="triangle" w="med" len="med"/>
            </a:ln>
            <a:effectLst/>
          </p:spPr>
          <p:txBody>
            <a:bodyPr/>
            <a:lstStyle/>
            <a:p>
              <a:endParaRPr lang="ru-RU"/>
            </a:p>
          </p:txBody>
        </p:sp>
        <p:sp>
          <p:nvSpPr>
            <p:cNvPr id="223294" name="Freeform 62"/>
            <p:cNvSpPr>
              <a:spLocks/>
            </p:cNvSpPr>
            <p:nvPr/>
          </p:nvSpPr>
          <p:spPr bwMode="auto">
            <a:xfrm>
              <a:off x="3464" y="2066"/>
              <a:ext cx="490" cy="470"/>
            </a:xfrm>
            <a:custGeom>
              <a:avLst/>
              <a:gdLst/>
              <a:ahLst/>
              <a:cxnLst>
                <a:cxn ang="0">
                  <a:pos x="0" y="0"/>
                </a:cxn>
                <a:cxn ang="0">
                  <a:pos x="0" y="428"/>
                </a:cxn>
                <a:cxn ang="0">
                  <a:pos x="450" y="427"/>
                </a:cxn>
              </a:cxnLst>
              <a:rect l="0" t="0" r="r" b="b"/>
              <a:pathLst>
                <a:path w="450" h="428">
                  <a:moveTo>
                    <a:pt x="0" y="0"/>
                  </a:moveTo>
                  <a:lnTo>
                    <a:pt x="0" y="428"/>
                  </a:lnTo>
                  <a:lnTo>
                    <a:pt x="450" y="427"/>
                  </a:lnTo>
                </a:path>
              </a:pathLst>
            </a:custGeom>
            <a:noFill/>
            <a:ln w="9525" cap="flat" cmpd="sng">
              <a:solidFill>
                <a:schemeClr val="tx1"/>
              </a:solidFill>
              <a:prstDash val="solid"/>
              <a:round/>
              <a:headEnd type="triangle" w="med" len="med"/>
              <a:tailEnd type="triangle" w="med" len="med"/>
            </a:ln>
            <a:effectLst/>
          </p:spPr>
          <p:txBody>
            <a:bodyPr/>
            <a:lstStyle/>
            <a:p>
              <a:endParaRPr lang="ru-RU"/>
            </a:p>
          </p:txBody>
        </p:sp>
        <p:sp>
          <p:nvSpPr>
            <p:cNvPr id="223295" name="Freeform 63"/>
            <p:cNvSpPr>
              <a:spLocks/>
            </p:cNvSpPr>
            <p:nvPr/>
          </p:nvSpPr>
          <p:spPr bwMode="auto">
            <a:xfrm>
              <a:off x="1338" y="1862"/>
              <a:ext cx="1195" cy="75"/>
            </a:xfrm>
            <a:custGeom>
              <a:avLst/>
              <a:gdLst/>
              <a:ahLst/>
              <a:cxnLst>
                <a:cxn ang="0">
                  <a:pos x="1" y="0"/>
                </a:cxn>
                <a:cxn ang="0">
                  <a:pos x="0" y="67"/>
                </a:cxn>
                <a:cxn ang="0">
                  <a:pos x="1195" y="75"/>
                </a:cxn>
              </a:cxnLst>
              <a:rect l="0" t="0" r="r" b="b"/>
              <a:pathLst>
                <a:path w="1195" h="75">
                  <a:moveTo>
                    <a:pt x="1" y="0"/>
                  </a:moveTo>
                  <a:lnTo>
                    <a:pt x="0" y="67"/>
                  </a:lnTo>
                  <a:lnTo>
                    <a:pt x="1195" y="75"/>
                  </a:lnTo>
                </a:path>
              </a:pathLst>
            </a:custGeom>
            <a:noFill/>
            <a:ln w="9525" cap="flat" cmpd="sng">
              <a:solidFill>
                <a:schemeClr val="tx1"/>
              </a:solidFill>
              <a:prstDash val="solid"/>
              <a:round/>
              <a:headEnd type="triangle" w="med" len="med"/>
              <a:tailEnd type="triangle" w="med" len="med"/>
            </a:ln>
            <a:effectLst/>
          </p:spPr>
          <p:txBody>
            <a:bodyPr/>
            <a:lstStyle/>
            <a:p>
              <a:endParaRPr lang="ru-RU"/>
            </a:p>
          </p:txBody>
        </p:sp>
        <p:sp>
          <p:nvSpPr>
            <p:cNvPr id="223296" name="Freeform 64"/>
            <p:cNvSpPr>
              <a:spLocks/>
            </p:cNvSpPr>
            <p:nvPr/>
          </p:nvSpPr>
          <p:spPr bwMode="auto">
            <a:xfrm>
              <a:off x="2016" y="2402"/>
              <a:ext cx="1832" cy="767"/>
            </a:xfrm>
            <a:custGeom>
              <a:avLst/>
              <a:gdLst/>
              <a:ahLst/>
              <a:cxnLst>
                <a:cxn ang="0">
                  <a:pos x="0" y="418"/>
                </a:cxn>
                <a:cxn ang="0">
                  <a:pos x="0" y="766"/>
                </a:cxn>
                <a:cxn ang="0">
                  <a:pos x="1832" y="767"/>
                </a:cxn>
                <a:cxn ang="0">
                  <a:pos x="1832" y="0"/>
                </a:cxn>
              </a:cxnLst>
              <a:rect l="0" t="0" r="r" b="b"/>
              <a:pathLst>
                <a:path w="1832" h="767">
                  <a:moveTo>
                    <a:pt x="0" y="418"/>
                  </a:moveTo>
                  <a:lnTo>
                    <a:pt x="0" y="766"/>
                  </a:lnTo>
                  <a:lnTo>
                    <a:pt x="1832" y="767"/>
                  </a:lnTo>
                  <a:lnTo>
                    <a:pt x="1832" y="0"/>
                  </a:lnTo>
                </a:path>
              </a:pathLst>
            </a:custGeom>
            <a:noFill/>
            <a:ln w="9525" cap="flat" cmpd="sng">
              <a:solidFill>
                <a:schemeClr val="tx1"/>
              </a:solidFill>
              <a:prstDash val="solid"/>
              <a:round/>
              <a:headEnd type="triangle" w="med" len="med"/>
              <a:tailEnd type="triangle" w="med" len="med"/>
            </a:ln>
            <a:effectLst/>
          </p:spPr>
          <p:txBody>
            <a:bodyPr/>
            <a:lstStyle/>
            <a:p>
              <a:endParaRPr lang="ru-RU"/>
            </a:p>
          </p:txBody>
        </p:sp>
        <p:sp>
          <p:nvSpPr>
            <p:cNvPr id="223297" name="Freeform 65"/>
            <p:cNvSpPr>
              <a:spLocks/>
            </p:cNvSpPr>
            <p:nvPr/>
          </p:nvSpPr>
          <p:spPr bwMode="auto">
            <a:xfrm>
              <a:off x="1044" y="1532"/>
              <a:ext cx="2965" cy="1734"/>
            </a:xfrm>
            <a:custGeom>
              <a:avLst/>
              <a:gdLst/>
              <a:ahLst/>
              <a:cxnLst>
                <a:cxn ang="0">
                  <a:pos x="0" y="0"/>
                </a:cxn>
                <a:cxn ang="0">
                  <a:pos x="1" y="1734"/>
                </a:cxn>
                <a:cxn ang="0">
                  <a:pos x="2964" y="1734"/>
                </a:cxn>
                <a:cxn ang="0">
                  <a:pos x="2965" y="1026"/>
                </a:cxn>
              </a:cxnLst>
              <a:rect l="0" t="0" r="r" b="b"/>
              <a:pathLst>
                <a:path w="2965" h="1734">
                  <a:moveTo>
                    <a:pt x="0" y="0"/>
                  </a:moveTo>
                  <a:lnTo>
                    <a:pt x="1" y="1734"/>
                  </a:lnTo>
                  <a:lnTo>
                    <a:pt x="2964" y="1734"/>
                  </a:lnTo>
                  <a:lnTo>
                    <a:pt x="2965" y="1026"/>
                  </a:lnTo>
                </a:path>
              </a:pathLst>
            </a:custGeom>
            <a:noFill/>
            <a:ln w="9525" cap="flat" cmpd="sng">
              <a:solidFill>
                <a:srgbClr val="FF0000"/>
              </a:solidFill>
              <a:prstDash val="solid"/>
              <a:round/>
              <a:headEnd type="triangle" w="med" len="med"/>
              <a:tailEnd type="triangle" w="med" len="med"/>
            </a:ln>
            <a:effectLst/>
          </p:spPr>
          <p:txBody>
            <a:bodyPr/>
            <a:lstStyle/>
            <a:p>
              <a:endParaRPr lang="ru-RU"/>
            </a:p>
          </p:txBody>
        </p:sp>
        <p:sp>
          <p:nvSpPr>
            <p:cNvPr id="223298" name="Freeform 66"/>
            <p:cNvSpPr>
              <a:spLocks/>
            </p:cNvSpPr>
            <p:nvPr/>
          </p:nvSpPr>
          <p:spPr bwMode="auto">
            <a:xfrm>
              <a:off x="3703" y="1811"/>
              <a:ext cx="386" cy="297"/>
            </a:xfrm>
            <a:custGeom>
              <a:avLst/>
              <a:gdLst/>
              <a:ahLst/>
              <a:cxnLst>
                <a:cxn ang="0">
                  <a:pos x="1" y="297"/>
                </a:cxn>
                <a:cxn ang="0">
                  <a:pos x="0" y="2"/>
                </a:cxn>
                <a:cxn ang="0">
                  <a:pos x="386" y="0"/>
                </a:cxn>
              </a:cxnLst>
              <a:rect l="0" t="0" r="r" b="b"/>
              <a:pathLst>
                <a:path w="386" h="297">
                  <a:moveTo>
                    <a:pt x="1" y="297"/>
                  </a:moveTo>
                  <a:lnTo>
                    <a:pt x="0" y="2"/>
                  </a:lnTo>
                  <a:lnTo>
                    <a:pt x="386" y="0"/>
                  </a:lnTo>
                </a:path>
              </a:pathLst>
            </a:custGeom>
            <a:noFill/>
            <a:ln w="9525" cap="flat" cmpd="sng">
              <a:solidFill>
                <a:srgbClr val="FF0000"/>
              </a:solidFill>
              <a:prstDash val="solid"/>
              <a:round/>
              <a:headEnd type="triangle" w="med" len="med"/>
              <a:tailEnd type="triangle" w="med" len="med"/>
            </a:ln>
            <a:effectLst/>
          </p:spPr>
          <p:txBody>
            <a:bodyPr/>
            <a:lstStyle/>
            <a:p>
              <a:endParaRPr lang="ru-RU"/>
            </a:p>
          </p:txBody>
        </p:sp>
        <p:sp>
          <p:nvSpPr>
            <p:cNvPr id="223299" name="Freeform 67"/>
            <p:cNvSpPr>
              <a:spLocks/>
            </p:cNvSpPr>
            <p:nvPr/>
          </p:nvSpPr>
          <p:spPr bwMode="auto">
            <a:xfrm>
              <a:off x="1852" y="1704"/>
              <a:ext cx="364" cy="332"/>
            </a:xfrm>
            <a:custGeom>
              <a:avLst/>
              <a:gdLst/>
              <a:ahLst/>
              <a:cxnLst>
                <a:cxn ang="0">
                  <a:pos x="364" y="0"/>
                </a:cxn>
                <a:cxn ang="0">
                  <a:pos x="0" y="4"/>
                </a:cxn>
                <a:cxn ang="0">
                  <a:pos x="0" y="332"/>
                </a:cxn>
              </a:cxnLst>
              <a:rect l="0" t="0" r="r" b="b"/>
              <a:pathLst>
                <a:path w="364" h="332">
                  <a:moveTo>
                    <a:pt x="364" y="0"/>
                  </a:moveTo>
                  <a:lnTo>
                    <a:pt x="0" y="4"/>
                  </a:lnTo>
                  <a:lnTo>
                    <a:pt x="0" y="332"/>
                  </a:lnTo>
                </a:path>
              </a:pathLst>
            </a:custGeom>
            <a:noFill/>
            <a:ln w="9525" cap="flat" cmpd="sng">
              <a:solidFill>
                <a:srgbClr val="FF0000"/>
              </a:solidFill>
              <a:prstDash val="solid"/>
              <a:round/>
              <a:headEnd type="triangle" w="med" len="med"/>
              <a:tailEnd type="triangle" w="med" len="med"/>
            </a:ln>
            <a:effectLst/>
          </p:spPr>
          <p:txBody>
            <a:bodyPr/>
            <a:lstStyle/>
            <a:p>
              <a:endParaRPr lang="ru-RU"/>
            </a:p>
          </p:txBody>
        </p:sp>
        <p:sp>
          <p:nvSpPr>
            <p:cNvPr id="223300" name="Freeform 68"/>
            <p:cNvSpPr>
              <a:spLocks/>
            </p:cNvSpPr>
            <p:nvPr/>
          </p:nvSpPr>
          <p:spPr bwMode="auto">
            <a:xfrm>
              <a:off x="2199" y="1732"/>
              <a:ext cx="61" cy="995"/>
            </a:xfrm>
            <a:custGeom>
              <a:avLst/>
              <a:gdLst/>
              <a:ahLst/>
              <a:cxnLst>
                <a:cxn ang="0">
                  <a:pos x="61" y="0"/>
                </a:cxn>
                <a:cxn ang="0">
                  <a:pos x="54" y="995"/>
                </a:cxn>
                <a:cxn ang="0">
                  <a:pos x="0" y="995"/>
                </a:cxn>
              </a:cxnLst>
              <a:rect l="0" t="0" r="r" b="b"/>
              <a:pathLst>
                <a:path w="61" h="995">
                  <a:moveTo>
                    <a:pt x="61" y="0"/>
                  </a:moveTo>
                  <a:lnTo>
                    <a:pt x="54" y="995"/>
                  </a:lnTo>
                  <a:lnTo>
                    <a:pt x="0" y="995"/>
                  </a:lnTo>
                </a:path>
              </a:pathLst>
            </a:custGeom>
            <a:noFill/>
            <a:ln w="9525" cap="flat" cmpd="sng">
              <a:solidFill>
                <a:srgbClr val="FF0000"/>
              </a:solidFill>
              <a:prstDash val="solid"/>
              <a:round/>
              <a:headEnd type="triangle" w="med" len="med"/>
              <a:tailEnd type="triangle" w="med" len="med"/>
            </a:ln>
            <a:effectLst/>
          </p:spPr>
          <p:txBody>
            <a:bodyPr/>
            <a:lstStyle/>
            <a:p>
              <a:endParaRPr lang="ru-RU"/>
            </a:p>
          </p:txBody>
        </p:sp>
        <p:sp>
          <p:nvSpPr>
            <p:cNvPr id="223301" name="Freeform 69"/>
            <p:cNvSpPr>
              <a:spLocks/>
            </p:cNvSpPr>
            <p:nvPr/>
          </p:nvSpPr>
          <p:spPr bwMode="auto">
            <a:xfrm>
              <a:off x="2348" y="1730"/>
              <a:ext cx="412" cy="838"/>
            </a:xfrm>
            <a:custGeom>
              <a:avLst/>
              <a:gdLst/>
              <a:ahLst/>
              <a:cxnLst>
                <a:cxn ang="0">
                  <a:pos x="3" y="0"/>
                </a:cxn>
                <a:cxn ang="0">
                  <a:pos x="0" y="838"/>
                </a:cxn>
                <a:cxn ang="0">
                  <a:pos x="412" y="834"/>
                </a:cxn>
              </a:cxnLst>
              <a:rect l="0" t="0" r="r" b="b"/>
              <a:pathLst>
                <a:path w="412" h="838">
                  <a:moveTo>
                    <a:pt x="3" y="0"/>
                  </a:moveTo>
                  <a:lnTo>
                    <a:pt x="0" y="838"/>
                  </a:lnTo>
                  <a:lnTo>
                    <a:pt x="412" y="834"/>
                  </a:lnTo>
                </a:path>
              </a:pathLst>
            </a:custGeom>
            <a:noFill/>
            <a:ln w="9525" cap="flat" cmpd="sng">
              <a:solidFill>
                <a:srgbClr val="FF0000"/>
              </a:solidFill>
              <a:prstDash val="solid"/>
              <a:round/>
              <a:headEnd type="triangle" w="med" len="med"/>
              <a:tailEnd type="triangle" w="med" len="med"/>
            </a:ln>
            <a:effectLst/>
          </p:spPr>
          <p:txBody>
            <a:bodyPr/>
            <a:lstStyle/>
            <a:p>
              <a:endParaRPr lang="ru-RU"/>
            </a:p>
          </p:txBody>
        </p:sp>
        <p:sp>
          <p:nvSpPr>
            <p:cNvPr id="223302" name="Freeform 70"/>
            <p:cNvSpPr>
              <a:spLocks/>
            </p:cNvSpPr>
            <p:nvPr/>
          </p:nvSpPr>
          <p:spPr bwMode="auto">
            <a:xfrm>
              <a:off x="2390" y="1730"/>
              <a:ext cx="490" cy="611"/>
            </a:xfrm>
            <a:custGeom>
              <a:avLst/>
              <a:gdLst/>
              <a:ahLst/>
              <a:cxnLst>
                <a:cxn ang="0">
                  <a:pos x="0" y="0"/>
                </a:cxn>
                <a:cxn ang="0">
                  <a:pos x="1" y="616"/>
                </a:cxn>
                <a:cxn ang="0">
                  <a:pos x="466" y="614"/>
                </a:cxn>
              </a:cxnLst>
              <a:rect l="0" t="0" r="r" b="b"/>
              <a:pathLst>
                <a:path w="466" h="616">
                  <a:moveTo>
                    <a:pt x="0" y="0"/>
                  </a:moveTo>
                  <a:lnTo>
                    <a:pt x="1" y="616"/>
                  </a:lnTo>
                  <a:lnTo>
                    <a:pt x="466" y="614"/>
                  </a:lnTo>
                </a:path>
              </a:pathLst>
            </a:custGeom>
            <a:noFill/>
            <a:ln w="9525" cap="flat" cmpd="sng">
              <a:solidFill>
                <a:srgbClr val="FF0000"/>
              </a:solidFill>
              <a:prstDash val="solid"/>
              <a:round/>
              <a:headEnd type="triangle" w="med" len="med"/>
              <a:tailEnd type="triangle" w="med" len="med"/>
            </a:ln>
            <a:effectLst/>
          </p:spPr>
          <p:txBody>
            <a:bodyPr/>
            <a:lstStyle/>
            <a:p>
              <a:endParaRPr lang="ru-RU"/>
            </a:p>
          </p:txBody>
        </p:sp>
        <p:sp>
          <p:nvSpPr>
            <p:cNvPr id="223303" name="Freeform 71"/>
            <p:cNvSpPr>
              <a:spLocks/>
            </p:cNvSpPr>
            <p:nvPr/>
          </p:nvSpPr>
          <p:spPr bwMode="auto">
            <a:xfrm>
              <a:off x="2428" y="1730"/>
              <a:ext cx="108" cy="438"/>
            </a:xfrm>
            <a:custGeom>
              <a:avLst/>
              <a:gdLst/>
              <a:ahLst/>
              <a:cxnLst>
                <a:cxn ang="0">
                  <a:pos x="3" y="0"/>
                </a:cxn>
                <a:cxn ang="0">
                  <a:pos x="0" y="438"/>
                </a:cxn>
                <a:cxn ang="0">
                  <a:pos x="108" y="438"/>
                </a:cxn>
              </a:cxnLst>
              <a:rect l="0" t="0" r="r" b="b"/>
              <a:pathLst>
                <a:path w="108" h="438">
                  <a:moveTo>
                    <a:pt x="3" y="0"/>
                  </a:moveTo>
                  <a:lnTo>
                    <a:pt x="0" y="438"/>
                  </a:lnTo>
                  <a:lnTo>
                    <a:pt x="108" y="438"/>
                  </a:lnTo>
                </a:path>
              </a:pathLst>
            </a:custGeom>
            <a:noFill/>
            <a:ln w="9525" cap="flat" cmpd="sng">
              <a:solidFill>
                <a:srgbClr val="FF0000"/>
              </a:solidFill>
              <a:prstDash val="solid"/>
              <a:round/>
              <a:headEnd type="triangle" w="med" len="med"/>
              <a:tailEnd type="triangle" w="med" len="med"/>
            </a:ln>
            <a:effectLst/>
          </p:spPr>
          <p:txBody>
            <a:bodyPr/>
            <a:lstStyle/>
            <a:p>
              <a:endParaRPr lang="ru-RU"/>
            </a:p>
          </p:txBody>
        </p:sp>
        <p:sp>
          <p:nvSpPr>
            <p:cNvPr id="223304" name="Freeform 72"/>
            <p:cNvSpPr>
              <a:spLocks/>
            </p:cNvSpPr>
            <p:nvPr/>
          </p:nvSpPr>
          <p:spPr bwMode="auto">
            <a:xfrm>
              <a:off x="2561" y="1690"/>
              <a:ext cx="676" cy="454"/>
            </a:xfrm>
            <a:custGeom>
              <a:avLst/>
              <a:gdLst/>
              <a:ahLst/>
              <a:cxnLst>
                <a:cxn ang="0">
                  <a:pos x="0" y="0"/>
                </a:cxn>
                <a:cxn ang="0">
                  <a:pos x="676" y="2"/>
                </a:cxn>
                <a:cxn ang="0">
                  <a:pos x="675" y="454"/>
                </a:cxn>
              </a:cxnLst>
              <a:rect l="0" t="0" r="r" b="b"/>
              <a:pathLst>
                <a:path w="676" h="454">
                  <a:moveTo>
                    <a:pt x="0" y="0"/>
                  </a:moveTo>
                  <a:lnTo>
                    <a:pt x="676" y="2"/>
                  </a:lnTo>
                  <a:lnTo>
                    <a:pt x="675" y="454"/>
                  </a:lnTo>
                </a:path>
              </a:pathLst>
            </a:custGeom>
            <a:noFill/>
            <a:ln w="9525" cap="flat" cmpd="sng">
              <a:solidFill>
                <a:srgbClr val="FF0000"/>
              </a:solidFill>
              <a:prstDash val="solid"/>
              <a:round/>
              <a:headEnd type="triangle" w="med" len="med"/>
              <a:tailEnd type="triangle" w="med" len="med"/>
            </a:ln>
            <a:effectLst/>
          </p:spPr>
          <p:txBody>
            <a:bodyPr/>
            <a:lstStyle/>
            <a:p>
              <a:endParaRPr lang="ru-RU"/>
            </a:p>
          </p:txBody>
        </p:sp>
        <p:sp>
          <p:nvSpPr>
            <p:cNvPr id="223305" name="Freeform 73"/>
            <p:cNvSpPr>
              <a:spLocks/>
            </p:cNvSpPr>
            <p:nvPr/>
          </p:nvSpPr>
          <p:spPr bwMode="auto">
            <a:xfrm>
              <a:off x="2561" y="1646"/>
              <a:ext cx="1095" cy="462"/>
            </a:xfrm>
            <a:custGeom>
              <a:avLst/>
              <a:gdLst/>
              <a:ahLst/>
              <a:cxnLst>
                <a:cxn ang="0">
                  <a:pos x="0" y="0"/>
                </a:cxn>
                <a:cxn ang="0">
                  <a:pos x="1095" y="4"/>
                </a:cxn>
                <a:cxn ang="0">
                  <a:pos x="1095" y="462"/>
                </a:cxn>
              </a:cxnLst>
              <a:rect l="0" t="0" r="r" b="b"/>
              <a:pathLst>
                <a:path w="1095" h="462">
                  <a:moveTo>
                    <a:pt x="0" y="0"/>
                  </a:moveTo>
                  <a:lnTo>
                    <a:pt x="1095" y="4"/>
                  </a:lnTo>
                  <a:lnTo>
                    <a:pt x="1095" y="462"/>
                  </a:lnTo>
                </a:path>
              </a:pathLst>
            </a:custGeom>
            <a:noFill/>
            <a:ln w="9525" cap="flat" cmpd="sng">
              <a:solidFill>
                <a:srgbClr val="FF0000"/>
              </a:solidFill>
              <a:prstDash val="solid"/>
              <a:round/>
              <a:headEnd type="triangle" w="med" len="med"/>
              <a:tailEnd type="triangle" w="med" len="med"/>
            </a:ln>
            <a:effectLst/>
          </p:spPr>
          <p:txBody>
            <a:bodyPr/>
            <a:lstStyle/>
            <a:p>
              <a:endParaRPr lang="ru-RU"/>
            </a:p>
          </p:txBody>
        </p:sp>
        <p:sp>
          <p:nvSpPr>
            <p:cNvPr id="223306" name="Freeform 74"/>
            <p:cNvSpPr>
              <a:spLocks/>
            </p:cNvSpPr>
            <p:nvPr/>
          </p:nvSpPr>
          <p:spPr bwMode="auto">
            <a:xfrm>
              <a:off x="1044" y="1269"/>
              <a:ext cx="1524" cy="175"/>
            </a:xfrm>
            <a:custGeom>
              <a:avLst/>
              <a:gdLst/>
              <a:ahLst/>
              <a:cxnLst>
                <a:cxn ang="0">
                  <a:pos x="1524" y="9"/>
                </a:cxn>
                <a:cxn ang="0">
                  <a:pos x="0" y="0"/>
                </a:cxn>
                <a:cxn ang="0">
                  <a:pos x="0" y="175"/>
                </a:cxn>
              </a:cxnLst>
              <a:rect l="0" t="0" r="r" b="b"/>
              <a:pathLst>
                <a:path w="1524" h="175">
                  <a:moveTo>
                    <a:pt x="1524" y="9"/>
                  </a:moveTo>
                  <a:lnTo>
                    <a:pt x="0" y="0"/>
                  </a:lnTo>
                  <a:lnTo>
                    <a:pt x="0" y="175"/>
                  </a:lnTo>
                </a:path>
              </a:pathLst>
            </a:custGeom>
            <a:noFill/>
            <a:ln w="9525" cap="flat" cmpd="sng">
              <a:solidFill>
                <a:srgbClr val="FF0000"/>
              </a:solidFill>
              <a:prstDash val="solid"/>
              <a:round/>
              <a:headEnd type="triangle" w="med" len="med"/>
              <a:tailEnd type="triangle" w="med" len="med"/>
            </a:ln>
            <a:effectLst/>
          </p:spPr>
          <p:txBody>
            <a:bodyPr/>
            <a:lstStyle/>
            <a:p>
              <a:endParaRPr lang="ru-RU"/>
            </a:p>
          </p:txBody>
        </p:sp>
        <p:sp>
          <p:nvSpPr>
            <p:cNvPr id="223307" name="Freeform 75"/>
            <p:cNvSpPr>
              <a:spLocks/>
            </p:cNvSpPr>
            <p:nvPr/>
          </p:nvSpPr>
          <p:spPr bwMode="auto">
            <a:xfrm>
              <a:off x="2928" y="1224"/>
              <a:ext cx="1812" cy="797"/>
            </a:xfrm>
            <a:custGeom>
              <a:avLst/>
              <a:gdLst/>
              <a:ahLst/>
              <a:cxnLst>
                <a:cxn ang="0">
                  <a:pos x="0" y="0"/>
                </a:cxn>
                <a:cxn ang="0">
                  <a:pos x="1810" y="10"/>
                </a:cxn>
                <a:cxn ang="0">
                  <a:pos x="1812" y="797"/>
                </a:cxn>
              </a:cxnLst>
              <a:rect l="0" t="0" r="r" b="b"/>
              <a:pathLst>
                <a:path w="1812" h="797">
                  <a:moveTo>
                    <a:pt x="0" y="0"/>
                  </a:moveTo>
                  <a:lnTo>
                    <a:pt x="1810" y="10"/>
                  </a:lnTo>
                  <a:lnTo>
                    <a:pt x="1812" y="797"/>
                  </a:lnTo>
                </a:path>
              </a:pathLst>
            </a:custGeom>
            <a:noFill/>
            <a:ln w="9525" cap="flat" cmpd="sng">
              <a:solidFill>
                <a:schemeClr val="tx1"/>
              </a:solidFill>
              <a:prstDash val="solid"/>
              <a:round/>
              <a:headEnd type="triangle" w="med" len="med"/>
              <a:tailEnd type="triangle" w="med" len="med"/>
            </a:ln>
            <a:effectLst/>
          </p:spPr>
          <p:txBody>
            <a:bodyPr/>
            <a:lstStyle/>
            <a:p>
              <a:endParaRPr lang="ru-RU"/>
            </a:p>
          </p:txBody>
        </p:sp>
        <p:sp>
          <p:nvSpPr>
            <p:cNvPr id="223308" name="Freeform 76"/>
            <p:cNvSpPr>
              <a:spLocks/>
            </p:cNvSpPr>
            <p:nvPr/>
          </p:nvSpPr>
          <p:spPr bwMode="auto">
            <a:xfrm>
              <a:off x="2928" y="1326"/>
              <a:ext cx="1296" cy="728"/>
            </a:xfrm>
            <a:custGeom>
              <a:avLst/>
              <a:gdLst/>
              <a:ahLst/>
              <a:cxnLst>
                <a:cxn ang="0">
                  <a:pos x="0" y="0"/>
                </a:cxn>
                <a:cxn ang="0">
                  <a:pos x="1296" y="12"/>
                </a:cxn>
                <a:cxn ang="0">
                  <a:pos x="1295" y="728"/>
                </a:cxn>
              </a:cxnLst>
              <a:rect l="0" t="0" r="r" b="b"/>
              <a:pathLst>
                <a:path w="1296" h="728">
                  <a:moveTo>
                    <a:pt x="0" y="0"/>
                  </a:moveTo>
                  <a:lnTo>
                    <a:pt x="1296" y="12"/>
                  </a:lnTo>
                  <a:lnTo>
                    <a:pt x="1295" y="728"/>
                  </a:lnTo>
                </a:path>
              </a:pathLst>
            </a:custGeom>
            <a:noFill/>
            <a:ln w="9525" cap="flat" cmpd="sng">
              <a:solidFill>
                <a:srgbClr val="FF0000"/>
              </a:solidFill>
              <a:prstDash val="solid"/>
              <a:round/>
              <a:headEnd type="triangle" w="med" len="med"/>
              <a:tailEnd type="triangle" w="med" len="med"/>
            </a:ln>
            <a:effectLst/>
          </p:spPr>
          <p:txBody>
            <a:bodyPr/>
            <a:lstStyle/>
            <a:p>
              <a:endParaRPr lang="ru-RU"/>
            </a:p>
          </p:txBody>
        </p:sp>
        <p:sp>
          <p:nvSpPr>
            <p:cNvPr id="223309" name="Freeform 77"/>
            <p:cNvSpPr>
              <a:spLocks/>
            </p:cNvSpPr>
            <p:nvPr/>
          </p:nvSpPr>
          <p:spPr bwMode="auto">
            <a:xfrm>
              <a:off x="2748" y="1117"/>
              <a:ext cx="2192" cy="1847"/>
            </a:xfrm>
            <a:custGeom>
              <a:avLst/>
              <a:gdLst/>
              <a:ahLst/>
              <a:cxnLst>
                <a:cxn ang="0">
                  <a:pos x="0" y="116"/>
                </a:cxn>
                <a:cxn ang="0">
                  <a:pos x="0" y="8"/>
                </a:cxn>
                <a:cxn ang="0">
                  <a:pos x="2192" y="0"/>
                </a:cxn>
                <a:cxn ang="0">
                  <a:pos x="2190" y="1847"/>
                </a:cxn>
                <a:cxn ang="0">
                  <a:pos x="436" y="1843"/>
                </a:cxn>
                <a:cxn ang="0">
                  <a:pos x="436" y="1643"/>
                </a:cxn>
              </a:cxnLst>
              <a:rect l="0" t="0" r="r" b="b"/>
              <a:pathLst>
                <a:path w="2192" h="1847">
                  <a:moveTo>
                    <a:pt x="0" y="116"/>
                  </a:moveTo>
                  <a:lnTo>
                    <a:pt x="0" y="8"/>
                  </a:lnTo>
                  <a:lnTo>
                    <a:pt x="2192" y="0"/>
                  </a:lnTo>
                  <a:lnTo>
                    <a:pt x="2190" y="1847"/>
                  </a:lnTo>
                  <a:lnTo>
                    <a:pt x="436" y="1843"/>
                  </a:lnTo>
                  <a:lnTo>
                    <a:pt x="436" y="1643"/>
                  </a:lnTo>
                </a:path>
              </a:pathLst>
            </a:custGeom>
            <a:noFill/>
            <a:ln w="9525" cap="flat" cmpd="sng">
              <a:solidFill>
                <a:schemeClr val="tx1"/>
              </a:solidFill>
              <a:prstDash val="solid"/>
              <a:round/>
              <a:headEnd type="triangle" w="med" len="med"/>
              <a:tailEnd type="triangle" w="med" len="med"/>
            </a:ln>
            <a:effectLst/>
          </p:spPr>
          <p:txBody>
            <a:bodyPr/>
            <a:lstStyle/>
            <a:p>
              <a:endParaRPr lang="ru-RU"/>
            </a:p>
          </p:txBody>
        </p:sp>
        <p:sp>
          <p:nvSpPr>
            <p:cNvPr id="223310" name="Freeform 78"/>
            <p:cNvSpPr>
              <a:spLocks/>
            </p:cNvSpPr>
            <p:nvPr/>
          </p:nvSpPr>
          <p:spPr bwMode="auto">
            <a:xfrm>
              <a:off x="2116" y="2760"/>
              <a:ext cx="980" cy="156"/>
            </a:xfrm>
            <a:custGeom>
              <a:avLst/>
              <a:gdLst/>
              <a:ahLst/>
              <a:cxnLst>
                <a:cxn ang="0">
                  <a:pos x="0" y="60"/>
                </a:cxn>
                <a:cxn ang="0">
                  <a:pos x="0" y="156"/>
                </a:cxn>
                <a:cxn ang="0">
                  <a:pos x="976" y="152"/>
                </a:cxn>
                <a:cxn ang="0">
                  <a:pos x="980" y="0"/>
                </a:cxn>
              </a:cxnLst>
              <a:rect l="0" t="0" r="r" b="b"/>
              <a:pathLst>
                <a:path w="980" h="156">
                  <a:moveTo>
                    <a:pt x="0" y="60"/>
                  </a:moveTo>
                  <a:lnTo>
                    <a:pt x="0" y="156"/>
                  </a:lnTo>
                  <a:lnTo>
                    <a:pt x="976" y="152"/>
                  </a:lnTo>
                  <a:lnTo>
                    <a:pt x="980" y="0"/>
                  </a:lnTo>
                </a:path>
              </a:pathLst>
            </a:custGeom>
            <a:noFill/>
            <a:ln w="9525">
              <a:solidFill>
                <a:schemeClr val="tx1"/>
              </a:solidFill>
              <a:round/>
              <a:headEnd type="triangle" w="med" len="med"/>
              <a:tailEnd type="triangle" w="med" len="med"/>
            </a:ln>
            <a:effectLst/>
          </p:spPr>
          <p:txBody>
            <a:bodyPr/>
            <a:lstStyle/>
            <a:p>
              <a:endParaRPr lang="ru-RU"/>
            </a:p>
          </p:txBody>
        </p:sp>
        <p:sp>
          <p:nvSpPr>
            <p:cNvPr id="223311" name="Freeform 79"/>
            <p:cNvSpPr>
              <a:spLocks/>
            </p:cNvSpPr>
            <p:nvPr/>
          </p:nvSpPr>
          <p:spPr bwMode="auto">
            <a:xfrm>
              <a:off x="4124" y="2557"/>
              <a:ext cx="1" cy="488"/>
            </a:xfrm>
            <a:custGeom>
              <a:avLst/>
              <a:gdLst/>
              <a:ahLst/>
              <a:cxnLst>
                <a:cxn ang="0">
                  <a:pos x="1" y="488"/>
                </a:cxn>
                <a:cxn ang="0">
                  <a:pos x="0" y="0"/>
                </a:cxn>
              </a:cxnLst>
              <a:rect l="0" t="0" r="r" b="b"/>
              <a:pathLst>
                <a:path w="1" h="488">
                  <a:moveTo>
                    <a:pt x="1" y="488"/>
                  </a:moveTo>
                  <a:lnTo>
                    <a:pt x="0" y="0"/>
                  </a:lnTo>
                </a:path>
              </a:pathLst>
            </a:custGeom>
            <a:noFill/>
            <a:ln w="9525" cap="flat" cmpd="sng">
              <a:solidFill>
                <a:schemeClr val="tx1"/>
              </a:solidFill>
              <a:prstDash val="solid"/>
              <a:round/>
              <a:headEnd type="none" w="med" len="med"/>
              <a:tailEnd type="triangle" w="med" len="med"/>
            </a:ln>
            <a:effectLst/>
          </p:spPr>
          <p:txBody>
            <a:bodyPr/>
            <a:lstStyle/>
            <a:p>
              <a:endParaRPr lang="ru-RU"/>
            </a:p>
          </p:txBody>
        </p:sp>
        <p:sp>
          <p:nvSpPr>
            <p:cNvPr id="223312" name="Freeform 80"/>
            <p:cNvSpPr>
              <a:spLocks/>
            </p:cNvSpPr>
            <p:nvPr/>
          </p:nvSpPr>
          <p:spPr bwMode="auto">
            <a:xfrm>
              <a:off x="4151" y="3063"/>
              <a:ext cx="1093" cy="3"/>
            </a:xfrm>
            <a:custGeom>
              <a:avLst/>
              <a:gdLst/>
              <a:ahLst/>
              <a:cxnLst>
                <a:cxn ang="0">
                  <a:pos x="0" y="3"/>
                </a:cxn>
                <a:cxn ang="0">
                  <a:pos x="1093" y="0"/>
                </a:cxn>
              </a:cxnLst>
              <a:rect l="0" t="0" r="r" b="b"/>
              <a:pathLst>
                <a:path w="1093" h="3">
                  <a:moveTo>
                    <a:pt x="0" y="3"/>
                  </a:moveTo>
                  <a:lnTo>
                    <a:pt x="1093" y="0"/>
                  </a:lnTo>
                </a:path>
              </a:pathLst>
            </a:custGeom>
            <a:noFill/>
            <a:ln w="9525" cap="flat" cmpd="sng">
              <a:solidFill>
                <a:schemeClr val="tx1"/>
              </a:solidFill>
              <a:prstDash val="solid"/>
              <a:round/>
              <a:headEnd type="none" w="med" len="med"/>
              <a:tailEnd type="triangle" w="med" len="med"/>
            </a:ln>
            <a:effectLst/>
          </p:spPr>
          <p:txBody>
            <a:bodyPr/>
            <a:lstStyle/>
            <a:p>
              <a:endParaRPr lang="ru-RU"/>
            </a:p>
          </p:txBody>
        </p:sp>
        <p:sp>
          <p:nvSpPr>
            <p:cNvPr id="223313" name="Freeform 81"/>
            <p:cNvSpPr>
              <a:spLocks/>
            </p:cNvSpPr>
            <p:nvPr/>
          </p:nvSpPr>
          <p:spPr bwMode="auto">
            <a:xfrm>
              <a:off x="888" y="2200"/>
              <a:ext cx="3284" cy="1356"/>
            </a:xfrm>
            <a:custGeom>
              <a:avLst/>
              <a:gdLst/>
              <a:ahLst/>
              <a:cxnLst>
                <a:cxn ang="0">
                  <a:pos x="3282" y="359"/>
                </a:cxn>
                <a:cxn ang="0">
                  <a:pos x="3284" y="1356"/>
                </a:cxn>
                <a:cxn ang="0">
                  <a:pos x="8" y="1344"/>
                </a:cxn>
                <a:cxn ang="0">
                  <a:pos x="0" y="0"/>
                </a:cxn>
              </a:cxnLst>
              <a:rect l="0" t="0" r="r" b="b"/>
              <a:pathLst>
                <a:path w="3284" h="1356">
                  <a:moveTo>
                    <a:pt x="3282" y="359"/>
                  </a:moveTo>
                  <a:lnTo>
                    <a:pt x="3284" y="1356"/>
                  </a:lnTo>
                  <a:lnTo>
                    <a:pt x="8" y="1344"/>
                  </a:lnTo>
                  <a:lnTo>
                    <a:pt x="0" y="0"/>
                  </a:lnTo>
                </a:path>
              </a:pathLst>
            </a:custGeom>
            <a:noFill/>
            <a:ln w="9525" cap="flat" cmpd="sng">
              <a:solidFill>
                <a:srgbClr val="FF0000"/>
              </a:solidFill>
              <a:prstDash val="solid"/>
              <a:round/>
              <a:headEnd type="triangle" w="med" len="med"/>
              <a:tailEnd type="triangle" w="med" len="med"/>
            </a:ln>
            <a:effectLst/>
          </p:spPr>
          <p:txBody>
            <a:bodyPr/>
            <a:lstStyle/>
            <a:p>
              <a:endParaRPr lang="ru-RU"/>
            </a:p>
          </p:txBody>
        </p:sp>
        <p:sp>
          <p:nvSpPr>
            <p:cNvPr id="223314" name="Freeform 82"/>
            <p:cNvSpPr>
              <a:spLocks/>
            </p:cNvSpPr>
            <p:nvPr/>
          </p:nvSpPr>
          <p:spPr bwMode="auto">
            <a:xfrm>
              <a:off x="1523" y="2416"/>
              <a:ext cx="2437" cy="808"/>
            </a:xfrm>
            <a:custGeom>
              <a:avLst/>
              <a:gdLst/>
              <a:ahLst/>
              <a:cxnLst>
                <a:cxn ang="0">
                  <a:pos x="2240" y="134"/>
                </a:cxn>
                <a:cxn ang="0">
                  <a:pos x="2236" y="760"/>
                </a:cxn>
                <a:cxn ang="0">
                  <a:pos x="0" y="762"/>
                </a:cxn>
                <a:cxn ang="0">
                  <a:pos x="0" y="0"/>
                </a:cxn>
              </a:cxnLst>
              <a:rect l="0" t="0" r="r" b="b"/>
              <a:pathLst>
                <a:path w="2240" h="762">
                  <a:moveTo>
                    <a:pt x="2240" y="134"/>
                  </a:moveTo>
                  <a:lnTo>
                    <a:pt x="2236" y="760"/>
                  </a:lnTo>
                  <a:lnTo>
                    <a:pt x="0" y="762"/>
                  </a:lnTo>
                  <a:lnTo>
                    <a:pt x="0" y="0"/>
                  </a:lnTo>
                </a:path>
              </a:pathLst>
            </a:custGeom>
            <a:noFill/>
            <a:ln w="9525" cap="flat" cmpd="sng">
              <a:solidFill>
                <a:schemeClr val="tx1"/>
              </a:solidFill>
              <a:prstDash val="solid"/>
              <a:round/>
              <a:headEnd type="triangle" w="med" len="med"/>
              <a:tailEnd type="triangle" w="med" len="med"/>
            </a:ln>
            <a:effectLst/>
          </p:spPr>
          <p:txBody>
            <a:bodyPr/>
            <a:lstStyle/>
            <a:p>
              <a:endParaRPr lang="ru-RU"/>
            </a:p>
          </p:txBody>
        </p:sp>
        <p:sp>
          <p:nvSpPr>
            <p:cNvPr id="223315" name="Freeform 83"/>
            <p:cNvSpPr>
              <a:spLocks/>
            </p:cNvSpPr>
            <p:nvPr/>
          </p:nvSpPr>
          <p:spPr bwMode="auto">
            <a:xfrm>
              <a:off x="1184" y="1864"/>
              <a:ext cx="1816" cy="1092"/>
            </a:xfrm>
            <a:custGeom>
              <a:avLst/>
              <a:gdLst/>
              <a:ahLst/>
              <a:cxnLst>
                <a:cxn ang="0">
                  <a:pos x="4" y="0"/>
                </a:cxn>
                <a:cxn ang="0">
                  <a:pos x="0" y="1092"/>
                </a:cxn>
                <a:cxn ang="0">
                  <a:pos x="1812" y="1092"/>
                </a:cxn>
                <a:cxn ang="0">
                  <a:pos x="1816" y="900"/>
                </a:cxn>
              </a:cxnLst>
              <a:rect l="0" t="0" r="r" b="b"/>
              <a:pathLst>
                <a:path w="1816" h="1092">
                  <a:moveTo>
                    <a:pt x="4" y="0"/>
                  </a:moveTo>
                  <a:lnTo>
                    <a:pt x="0" y="1092"/>
                  </a:lnTo>
                  <a:lnTo>
                    <a:pt x="1812" y="1092"/>
                  </a:lnTo>
                  <a:lnTo>
                    <a:pt x="1816" y="900"/>
                  </a:lnTo>
                </a:path>
              </a:pathLst>
            </a:custGeom>
            <a:noFill/>
            <a:ln w="9525" cap="flat" cmpd="sng">
              <a:solidFill>
                <a:srgbClr val="FF0000"/>
              </a:solidFill>
              <a:prstDash val="solid"/>
              <a:round/>
              <a:headEnd type="triangle" w="med" len="med"/>
              <a:tailEnd type="triangle" w="med" len="med"/>
            </a:ln>
            <a:effectLst/>
          </p:spPr>
          <p:txBody>
            <a:bodyPr/>
            <a:lstStyle/>
            <a:p>
              <a:endParaRPr lang="ru-RU"/>
            </a:p>
          </p:txBody>
        </p:sp>
        <p:sp>
          <p:nvSpPr>
            <p:cNvPr id="223316" name="Freeform 84"/>
            <p:cNvSpPr>
              <a:spLocks/>
            </p:cNvSpPr>
            <p:nvPr/>
          </p:nvSpPr>
          <p:spPr bwMode="auto">
            <a:xfrm>
              <a:off x="1248" y="1425"/>
              <a:ext cx="2631" cy="516"/>
            </a:xfrm>
            <a:custGeom>
              <a:avLst/>
              <a:gdLst/>
              <a:ahLst/>
              <a:cxnLst>
                <a:cxn ang="0">
                  <a:pos x="0" y="259"/>
                </a:cxn>
                <a:cxn ang="0">
                  <a:pos x="1" y="10"/>
                </a:cxn>
                <a:cxn ang="0">
                  <a:pos x="2631" y="0"/>
                </a:cxn>
                <a:cxn ang="0">
                  <a:pos x="2631" y="516"/>
                </a:cxn>
              </a:cxnLst>
              <a:rect l="0" t="0" r="r" b="b"/>
              <a:pathLst>
                <a:path w="2631" h="516">
                  <a:moveTo>
                    <a:pt x="0" y="259"/>
                  </a:moveTo>
                  <a:lnTo>
                    <a:pt x="1" y="10"/>
                  </a:lnTo>
                  <a:lnTo>
                    <a:pt x="2631" y="0"/>
                  </a:lnTo>
                  <a:lnTo>
                    <a:pt x="2631" y="516"/>
                  </a:lnTo>
                </a:path>
              </a:pathLst>
            </a:custGeom>
            <a:noFill/>
            <a:ln w="9525" cap="flat" cmpd="sng">
              <a:solidFill>
                <a:schemeClr val="tx1"/>
              </a:solidFill>
              <a:prstDash val="solid"/>
              <a:round/>
              <a:headEnd type="triangle" w="med" len="med"/>
              <a:tailEnd type="triangle" w="med" len="med"/>
            </a:ln>
            <a:effectLst/>
          </p:spPr>
          <p:txBody>
            <a:bodyPr/>
            <a:lstStyle/>
            <a:p>
              <a:endParaRPr lang="ru-RU"/>
            </a:p>
          </p:txBody>
        </p:sp>
        <p:sp>
          <p:nvSpPr>
            <p:cNvPr id="223317" name="Freeform 85"/>
            <p:cNvSpPr>
              <a:spLocks/>
            </p:cNvSpPr>
            <p:nvPr/>
          </p:nvSpPr>
          <p:spPr bwMode="auto">
            <a:xfrm>
              <a:off x="1196" y="1384"/>
              <a:ext cx="2963" cy="670"/>
            </a:xfrm>
            <a:custGeom>
              <a:avLst/>
              <a:gdLst/>
              <a:ahLst/>
              <a:cxnLst>
                <a:cxn ang="0">
                  <a:pos x="0" y="300"/>
                </a:cxn>
                <a:cxn ang="0">
                  <a:pos x="4" y="0"/>
                </a:cxn>
                <a:cxn ang="0">
                  <a:pos x="2963" y="3"/>
                </a:cxn>
                <a:cxn ang="0">
                  <a:pos x="2963" y="670"/>
                </a:cxn>
              </a:cxnLst>
              <a:rect l="0" t="0" r="r" b="b"/>
              <a:pathLst>
                <a:path w="2963" h="670">
                  <a:moveTo>
                    <a:pt x="0" y="300"/>
                  </a:moveTo>
                  <a:lnTo>
                    <a:pt x="4" y="0"/>
                  </a:lnTo>
                  <a:lnTo>
                    <a:pt x="2963" y="3"/>
                  </a:lnTo>
                  <a:lnTo>
                    <a:pt x="2963" y="670"/>
                  </a:lnTo>
                </a:path>
              </a:pathLst>
            </a:custGeom>
            <a:noFill/>
            <a:ln w="9525" cap="flat" cmpd="sng">
              <a:solidFill>
                <a:srgbClr val="FF0000"/>
              </a:solidFill>
              <a:prstDash val="solid"/>
              <a:round/>
              <a:headEnd type="triangle" w="med" len="med"/>
              <a:tailEnd type="triangle" w="med" len="med"/>
            </a:ln>
            <a:effectLst/>
          </p:spPr>
          <p:txBody>
            <a:bodyPr/>
            <a:lstStyle/>
            <a:p>
              <a:endParaRPr lang="ru-RU"/>
            </a:p>
          </p:txBody>
        </p:sp>
        <p:sp>
          <p:nvSpPr>
            <p:cNvPr id="223318" name="Freeform 86"/>
            <p:cNvSpPr>
              <a:spLocks/>
            </p:cNvSpPr>
            <p:nvPr/>
          </p:nvSpPr>
          <p:spPr bwMode="auto">
            <a:xfrm>
              <a:off x="1482" y="1079"/>
              <a:ext cx="2779" cy="1715"/>
            </a:xfrm>
            <a:custGeom>
              <a:avLst/>
              <a:gdLst/>
              <a:ahLst/>
              <a:cxnLst>
                <a:cxn ang="0">
                  <a:pos x="0" y="1617"/>
                </a:cxn>
                <a:cxn ang="0">
                  <a:pos x="6" y="2"/>
                </a:cxn>
                <a:cxn ang="0">
                  <a:pos x="2554" y="0"/>
                </a:cxn>
                <a:cxn ang="0">
                  <a:pos x="2554" y="678"/>
                </a:cxn>
              </a:cxnLst>
              <a:rect l="0" t="0" r="r" b="b"/>
              <a:pathLst>
                <a:path w="2554" h="1617">
                  <a:moveTo>
                    <a:pt x="0" y="1617"/>
                  </a:moveTo>
                  <a:lnTo>
                    <a:pt x="6" y="2"/>
                  </a:lnTo>
                  <a:lnTo>
                    <a:pt x="2554" y="0"/>
                  </a:lnTo>
                  <a:lnTo>
                    <a:pt x="2554" y="678"/>
                  </a:lnTo>
                </a:path>
              </a:pathLst>
            </a:custGeom>
            <a:noFill/>
            <a:ln w="9525" cap="flat" cmpd="sng">
              <a:solidFill>
                <a:schemeClr val="tx1"/>
              </a:solidFill>
              <a:prstDash val="solid"/>
              <a:round/>
              <a:headEnd type="triangle" w="med" len="med"/>
              <a:tailEnd type="triangle" w="med" len="med"/>
            </a:ln>
            <a:effectLst/>
          </p:spPr>
          <p:txBody>
            <a:bodyPr/>
            <a:lstStyle/>
            <a:p>
              <a:endParaRPr lang="ru-RU"/>
            </a:p>
          </p:txBody>
        </p:sp>
        <p:sp>
          <p:nvSpPr>
            <p:cNvPr id="223319" name="Freeform 87"/>
            <p:cNvSpPr>
              <a:spLocks/>
            </p:cNvSpPr>
            <p:nvPr/>
          </p:nvSpPr>
          <p:spPr bwMode="auto">
            <a:xfrm>
              <a:off x="3651" y="2202"/>
              <a:ext cx="69" cy="142"/>
            </a:xfrm>
            <a:custGeom>
              <a:avLst/>
              <a:gdLst/>
              <a:ahLst/>
              <a:cxnLst>
                <a:cxn ang="0">
                  <a:pos x="0" y="0"/>
                </a:cxn>
                <a:cxn ang="0">
                  <a:pos x="1" y="142"/>
                </a:cxn>
                <a:cxn ang="0">
                  <a:pos x="69" y="138"/>
                </a:cxn>
              </a:cxnLst>
              <a:rect l="0" t="0" r="r" b="b"/>
              <a:pathLst>
                <a:path w="69" h="142">
                  <a:moveTo>
                    <a:pt x="0" y="0"/>
                  </a:moveTo>
                  <a:lnTo>
                    <a:pt x="1" y="142"/>
                  </a:lnTo>
                  <a:lnTo>
                    <a:pt x="69" y="138"/>
                  </a:lnTo>
                </a:path>
              </a:pathLst>
            </a:custGeom>
            <a:noFill/>
            <a:ln w="9525" cap="flat" cmpd="sng">
              <a:solidFill>
                <a:srgbClr val="FF0000"/>
              </a:solidFill>
              <a:prstDash val="solid"/>
              <a:round/>
              <a:headEnd type="triangle" w="med" len="med"/>
              <a:tailEnd type="triangle" w="med" len="med"/>
            </a:ln>
            <a:effectLst/>
          </p:spPr>
          <p:txBody>
            <a:bodyPr/>
            <a:lstStyle/>
            <a:p>
              <a:endParaRPr lang="ru-RU"/>
            </a:p>
          </p:txBody>
        </p:sp>
        <p:sp>
          <p:nvSpPr>
            <p:cNvPr id="223320" name="Freeform 88"/>
            <p:cNvSpPr>
              <a:spLocks/>
            </p:cNvSpPr>
            <p:nvPr/>
          </p:nvSpPr>
          <p:spPr bwMode="auto">
            <a:xfrm>
              <a:off x="3232" y="2400"/>
              <a:ext cx="524" cy="312"/>
            </a:xfrm>
            <a:custGeom>
              <a:avLst/>
              <a:gdLst/>
              <a:ahLst/>
              <a:cxnLst>
                <a:cxn ang="0">
                  <a:pos x="523" y="0"/>
                </a:cxn>
                <a:cxn ang="0">
                  <a:pos x="524" y="312"/>
                </a:cxn>
                <a:cxn ang="0">
                  <a:pos x="0" y="312"/>
                </a:cxn>
              </a:cxnLst>
              <a:rect l="0" t="0" r="r" b="b"/>
              <a:pathLst>
                <a:path w="524" h="312">
                  <a:moveTo>
                    <a:pt x="523" y="0"/>
                  </a:moveTo>
                  <a:lnTo>
                    <a:pt x="524" y="312"/>
                  </a:lnTo>
                  <a:lnTo>
                    <a:pt x="0" y="312"/>
                  </a:lnTo>
                </a:path>
              </a:pathLst>
            </a:custGeom>
            <a:noFill/>
            <a:ln w="9525" cap="rnd" cmpd="sng">
              <a:solidFill>
                <a:schemeClr val="tx1"/>
              </a:solidFill>
              <a:prstDash val="sysDot"/>
              <a:round/>
              <a:headEnd type="triangle" w="med" len="med"/>
              <a:tailEnd type="triangle" w="med" len="med"/>
            </a:ln>
            <a:effectLst/>
          </p:spPr>
          <p:txBody>
            <a:bodyPr/>
            <a:lstStyle/>
            <a:p>
              <a:endParaRPr lang="ru-RU"/>
            </a:p>
          </p:txBody>
        </p:sp>
        <p:sp>
          <p:nvSpPr>
            <p:cNvPr id="223321" name="Freeform 89"/>
            <p:cNvSpPr>
              <a:spLocks/>
            </p:cNvSpPr>
            <p:nvPr/>
          </p:nvSpPr>
          <p:spPr bwMode="auto">
            <a:xfrm>
              <a:off x="1112" y="890"/>
              <a:ext cx="4008" cy="1982"/>
            </a:xfrm>
            <a:custGeom>
              <a:avLst/>
              <a:gdLst/>
              <a:ahLst/>
              <a:cxnLst>
                <a:cxn ang="0">
                  <a:pos x="224" y="1982"/>
                </a:cxn>
                <a:cxn ang="0">
                  <a:pos x="0" y="1982"/>
                </a:cxn>
                <a:cxn ang="0">
                  <a:pos x="6" y="0"/>
                </a:cxn>
                <a:cxn ang="0">
                  <a:pos x="4008" y="0"/>
                </a:cxn>
                <a:cxn ang="0">
                  <a:pos x="4006" y="916"/>
                </a:cxn>
              </a:cxnLst>
              <a:rect l="0" t="0" r="r" b="b"/>
              <a:pathLst>
                <a:path w="4008" h="1982">
                  <a:moveTo>
                    <a:pt x="224" y="1982"/>
                  </a:moveTo>
                  <a:lnTo>
                    <a:pt x="0" y="1982"/>
                  </a:lnTo>
                  <a:lnTo>
                    <a:pt x="6" y="0"/>
                  </a:lnTo>
                  <a:lnTo>
                    <a:pt x="4008" y="0"/>
                  </a:lnTo>
                  <a:lnTo>
                    <a:pt x="4006" y="916"/>
                  </a:lnTo>
                </a:path>
              </a:pathLst>
            </a:custGeom>
            <a:noFill/>
            <a:ln w="9525" cap="flat" cmpd="sng">
              <a:solidFill>
                <a:srgbClr val="FF0000"/>
              </a:solidFill>
              <a:prstDash val="solid"/>
              <a:round/>
              <a:headEnd type="triangle" w="med" len="med"/>
              <a:tailEnd type="triangle" w="med" len="med"/>
            </a:ln>
            <a:effectLst/>
          </p:spPr>
          <p:txBody>
            <a:bodyPr/>
            <a:lstStyle/>
            <a:p>
              <a:endParaRPr lang="ru-RU"/>
            </a:p>
          </p:txBody>
        </p:sp>
        <p:sp>
          <p:nvSpPr>
            <p:cNvPr id="223322" name="Freeform 90"/>
            <p:cNvSpPr>
              <a:spLocks/>
            </p:cNvSpPr>
            <p:nvPr/>
          </p:nvSpPr>
          <p:spPr bwMode="auto">
            <a:xfrm>
              <a:off x="2068" y="2076"/>
              <a:ext cx="2684" cy="924"/>
            </a:xfrm>
            <a:custGeom>
              <a:avLst/>
              <a:gdLst/>
              <a:ahLst/>
              <a:cxnLst>
                <a:cxn ang="0">
                  <a:pos x="0" y="744"/>
                </a:cxn>
                <a:cxn ang="0">
                  <a:pos x="0" y="924"/>
                </a:cxn>
                <a:cxn ang="0">
                  <a:pos x="2684" y="924"/>
                </a:cxn>
                <a:cxn ang="0">
                  <a:pos x="2672" y="0"/>
                </a:cxn>
              </a:cxnLst>
              <a:rect l="0" t="0" r="r" b="b"/>
              <a:pathLst>
                <a:path w="2684" h="924">
                  <a:moveTo>
                    <a:pt x="0" y="744"/>
                  </a:moveTo>
                  <a:lnTo>
                    <a:pt x="0" y="924"/>
                  </a:lnTo>
                  <a:lnTo>
                    <a:pt x="2684" y="924"/>
                  </a:lnTo>
                  <a:lnTo>
                    <a:pt x="2672" y="0"/>
                  </a:lnTo>
                </a:path>
              </a:pathLst>
            </a:custGeom>
            <a:noFill/>
            <a:ln w="9525" cap="rnd" cmpd="sng">
              <a:solidFill>
                <a:schemeClr val="tx1"/>
              </a:solidFill>
              <a:prstDash val="sysDot"/>
              <a:round/>
              <a:headEnd type="triangle" w="med" len="med"/>
              <a:tailEnd type="triangle" w="med" len="med"/>
            </a:ln>
            <a:effectLst/>
          </p:spPr>
          <p:txBody>
            <a:bodyPr/>
            <a:lstStyle/>
            <a:p>
              <a:endParaRPr lang="ru-RU"/>
            </a:p>
          </p:txBody>
        </p:sp>
        <p:sp>
          <p:nvSpPr>
            <p:cNvPr id="223323" name="AutoShape 91"/>
            <p:cNvSpPr>
              <a:spLocks noChangeArrowheads="1"/>
            </p:cNvSpPr>
            <p:nvPr/>
          </p:nvSpPr>
          <p:spPr bwMode="auto">
            <a:xfrm>
              <a:off x="2924" y="1813"/>
              <a:ext cx="304" cy="81"/>
            </a:xfrm>
            <a:prstGeom prst="roundRect">
              <a:avLst>
                <a:gd name="adj" fmla="val 16667"/>
              </a:avLst>
            </a:prstGeom>
            <a:noFill/>
            <a:ln w="9525">
              <a:noFill/>
              <a:round/>
              <a:headEnd/>
              <a:tailEnd/>
            </a:ln>
            <a:effectLst/>
          </p:spPr>
          <p:txBody>
            <a:bodyPr wrap="none" anchor="ctr"/>
            <a:lstStyle/>
            <a:p>
              <a:pPr algn="ctr"/>
              <a:r>
                <a:rPr lang="en-GB" sz="1000" b="1">
                  <a:solidFill>
                    <a:srgbClr val="000000"/>
                  </a:solidFill>
                  <a:latin typeface="Times New Roman" pitchFamily="18" charset="0"/>
                </a:rPr>
                <a:t>Egypt</a:t>
              </a:r>
            </a:p>
          </p:txBody>
        </p:sp>
        <p:sp>
          <p:nvSpPr>
            <p:cNvPr id="223324" name="Freeform 92"/>
            <p:cNvSpPr>
              <a:spLocks/>
            </p:cNvSpPr>
            <p:nvPr/>
          </p:nvSpPr>
          <p:spPr bwMode="auto">
            <a:xfrm>
              <a:off x="3161" y="1900"/>
              <a:ext cx="46" cy="65"/>
            </a:xfrm>
            <a:custGeom>
              <a:avLst/>
              <a:gdLst/>
              <a:ahLst/>
              <a:cxnLst>
                <a:cxn ang="0">
                  <a:pos x="0" y="0"/>
                </a:cxn>
                <a:cxn ang="0">
                  <a:pos x="46" y="65"/>
                </a:cxn>
              </a:cxnLst>
              <a:rect l="0" t="0" r="r" b="b"/>
              <a:pathLst>
                <a:path w="46" h="65">
                  <a:moveTo>
                    <a:pt x="0" y="0"/>
                  </a:moveTo>
                  <a:lnTo>
                    <a:pt x="46" y="65"/>
                  </a:lnTo>
                </a:path>
              </a:pathLst>
            </a:custGeom>
            <a:noFill/>
            <a:ln w="6350" cap="rnd">
              <a:solidFill>
                <a:srgbClr val="0000FF"/>
              </a:solidFill>
              <a:prstDash val="sysDot"/>
              <a:round/>
              <a:headEnd type="diamond" w="sm" len="sm"/>
              <a:tailEnd type="diamond" w="sm" len="sm"/>
            </a:ln>
            <a:effectLst/>
          </p:spPr>
          <p:txBody>
            <a:bodyPr/>
            <a:lstStyle/>
            <a:p>
              <a:endParaRPr lang="ru-RU"/>
            </a:p>
          </p:txBody>
        </p:sp>
        <p:sp>
          <p:nvSpPr>
            <p:cNvPr id="223325" name="Freeform 93"/>
            <p:cNvSpPr>
              <a:spLocks/>
            </p:cNvSpPr>
            <p:nvPr/>
          </p:nvSpPr>
          <p:spPr bwMode="auto">
            <a:xfrm>
              <a:off x="3066" y="1911"/>
              <a:ext cx="889" cy="578"/>
            </a:xfrm>
            <a:custGeom>
              <a:avLst/>
              <a:gdLst/>
              <a:ahLst/>
              <a:cxnLst>
                <a:cxn ang="0">
                  <a:pos x="817" y="545"/>
                </a:cxn>
                <a:cxn ang="0">
                  <a:pos x="1" y="544"/>
                </a:cxn>
                <a:cxn ang="0">
                  <a:pos x="0" y="0"/>
                </a:cxn>
              </a:cxnLst>
              <a:rect l="0" t="0" r="r" b="b"/>
              <a:pathLst>
                <a:path w="817" h="545">
                  <a:moveTo>
                    <a:pt x="817" y="545"/>
                  </a:moveTo>
                  <a:lnTo>
                    <a:pt x="1" y="544"/>
                  </a:lnTo>
                  <a:lnTo>
                    <a:pt x="0" y="0"/>
                  </a:lnTo>
                </a:path>
              </a:pathLst>
            </a:custGeom>
            <a:noFill/>
            <a:ln w="9525" cap="rnd" cmpd="sng">
              <a:solidFill>
                <a:schemeClr val="tx1"/>
              </a:solidFill>
              <a:prstDash val="sysDot"/>
              <a:round/>
              <a:headEnd type="triangle" w="med" len="med"/>
              <a:tailEnd type="triangle" w="med" len="med"/>
            </a:ln>
            <a:effectLst/>
          </p:spPr>
          <p:txBody>
            <a:bodyPr/>
            <a:lstStyle/>
            <a:p>
              <a:endParaRPr lang="ru-RU"/>
            </a:p>
          </p:txBody>
        </p:sp>
        <p:sp>
          <p:nvSpPr>
            <p:cNvPr id="223326" name="Oval 94"/>
            <p:cNvSpPr>
              <a:spLocks noChangeArrowheads="1"/>
            </p:cNvSpPr>
            <p:nvPr/>
          </p:nvSpPr>
          <p:spPr bwMode="auto">
            <a:xfrm rot="2467462">
              <a:off x="5043" y="2341"/>
              <a:ext cx="559" cy="380"/>
            </a:xfrm>
            <a:prstGeom prst="ellipse">
              <a:avLst/>
            </a:prstGeom>
            <a:noFill/>
            <a:ln w="12700" algn="ctr">
              <a:solidFill>
                <a:srgbClr val="000000"/>
              </a:solidFill>
              <a:prstDash val="sysDot"/>
              <a:round/>
              <a:headEnd/>
              <a:tailEnd/>
            </a:ln>
            <a:effectLst/>
          </p:spPr>
          <p:txBody>
            <a:bodyPr wrap="none" anchor="ctr"/>
            <a:lstStyle/>
            <a:p>
              <a:pPr algn="ctr"/>
              <a:r>
                <a:rPr lang="en-GB" sz="1000" b="1">
                  <a:solidFill>
                    <a:srgbClr val="000000"/>
                  </a:solidFill>
                  <a:latin typeface="Times New Roman" pitchFamily="18" charset="0"/>
                </a:rPr>
                <a:t>PACIFIC</a:t>
              </a:r>
            </a:p>
            <a:p>
              <a:pPr algn="ctr"/>
              <a:r>
                <a:rPr lang="en-GB" sz="1000" b="1">
                  <a:solidFill>
                    <a:srgbClr val="000000"/>
                  </a:solidFill>
                  <a:latin typeface="Times New Roman" pitchFamily="18" charset="0"/>
                </a:rPr>
                <a:t>EPA</a:t>
              </a:r>
            </a:p>
          </p:txBody>
        </p:sp>
        <p:sp>
          <p:nvSpPr>
            <p:cNvPr id="223327" name="Freeform 95"/>
            <p:cNvSpPr>
              <a:spLocks/>
            </p:cNvSpPr>
            <p:nvPr/>
          </p:nvSpPr>
          <p:spPr bwMode="auto">
            <a:xfrm>
              <a:off x="2563" y="1599"/>
              <a:ext cx="2764" cy="697"/>
            </a:xfrm>
            <a:custGeom>
              <a:avLst/>
              <a:gdLst/>
              <a:ahLst/>
              <a:cxnLst>
                <a:cxn ang="0">
                  <a:pos x="0" y="0"/>
                </a:cxn>
                <a:cxn ang="0">
                  <a:pos x="2764" y="8"/>
                </a:cxn>
                <a:cxn ang="0">
                  <a:pos x="2757" y="697"/>
                </a:cxn>
              </a:cxnLst>
              <a:rect l="0" t="0" r="r" b="b"/>
              <a:pathLst>
                <a:path w="2764" h="697">
                  <a:moveTo>
                    <a:pt x="0" y="0"/>
                  </a:moveTo>
                  <a:lnTo>
                    <a:pt x="2764" y="8"/>
                  </a:lnTo>
                  <a:lnTo>
                    <a:pt x="2757" y="697"/>
                  </a:lnTo>
                </a:path>
              </a:pathLst>
            </a:custGeom>
            <a:noFill/>
            <a:ln w="9525" cap="flat" cmpd="sng">
              <a:solidFill>
                <a:srgbClr val="FF0000"/>
              </a:solidFill>
              <a:prstDash val="solid"/>
              <a:round/>
              <a:headEnd type="triangle" w="med" len="med"/>
              <a:tailEnd type="triangle" w="med" len="med"/>
            </a:ln>
            <a:effectLst/>
          </p:spPr>
          <p:txBody>
            <a:bodyPr/>
            <a:lstStyle/>
            <a:p>
              <a:endParaRPr lang="ru-RU"/>
            </a:p>
          </p:txBody>
        </p:sp>
        <p:sp>
          <p:nvSpPr>
            <p:cNvPr id="223328" name="Freeform 96"/>
            <p:cNvSpPr>
              <a:spLocks/>
            </p:cNvSpPr>
            <p:nvPr/>
          </p:nvSpPr>
          <p:spPr bwMode="auto">
            <a:xfrm>
              <a:off x="840" y="2072"/>
              <a:ext cx="4008" cy="1536"/>
            </a:xfrm>
            <a:custGeom>
              <a:avLst/>
              <a:gdLst/>
              <a:ahLst/>
              <a:cxnLst>
                <a:cxn ang="0">
                  <a:pos x="0" y="127"/>
                </a:cxn>
                <a:cxn ang="0">
                  <a:pos x="2" y="546"/>
                </a:cxn>
                <a:cxn ang="0">
                  <a:pos x="8" y="1524"/>
                </a:cxn>
                <a:cxn ang="0">
                  <a:pos x="4008" y="1536"/>
                </a:cxn>
                <a:cxn ang="0">
                  <a:pos x="3998" y="0"/>
                </a:cxn>
              </a:cxnLst>
              <a:rect l="0" t="0" r="r" b="b"/>
              <a:pathLst>
                <a:path w="4008" h="1536">
                  <a:moveTo>
                    <a:pt x="0" y="127"/>
                  </a:moveTo>
                  <a:lnTo>
                    <a:pt x="2" y="546"/>
                  </a:lnTo>
                  <a:lnTo>
                    <a:pt x="8" y="1524"/>
                  </a:lnTo>
                  <a:lnTo>
                    <a:pt x="4008" y="1536"/>
                  </a:lnTo>
                  <a:lnTo>
                    <a:pt x="3998" y="0"/>
                  </a:lnTo>
                </a:path>
              </a:pathLst>
            </a:custGeom>
            <a:noFill/>
            <a:ln w="9525" cap="rnd">
              <a:solidFill>
                <a:schemeClr val="tx1"/>
              </a:solidFill>
              <a:prstDash val="sysDot"/>
              <a:round/>
              <a:headEnd type="triangle" w="med" len="med"/>
              <a:tailEnd type="triangle" w="med" len="med"/>
            </a:ln>
            <a:effectLst/>
          </p:spPr>
          <p:txBody>
            <a:bodyPr/>
            <a:lstStyle/>
            <a:p>
              <a:endParaRPr lang="ru-RU"/>
            </a:p>
          </p:txBody>
        </p:sp>
        <p:sp>
          <p:nvSpPr>
            <p:cNvPr id="223329" name="Freeform 97"/>
            <p:cNvSpPr>
              <a:spLocks/>
            </p:cNvSpPr>
            <p:nvPr/>
          </p:nvSpPr>
          <p:spPr bwMode="auto">
            <a:xfrm>
              <a:off x="996" y="972"/>
              <a:ext cx="3862" cy="1044"/>
            </a:xfrm>
            <a:custGeom>
              <a:avLst/>
              <a:gdLst/>
              <a:ahLst/>
              <a:cxnLst>
                <a:cxn ang="0">
                  <a:pos x="0" y="471"/>
                </a:cxn>
                <a:cxn ang="0">
                  <a:pos x="3" y="0"/>
                </a:cxn>
                <a:cxn ang="0">
                  <a:pos x="3862" y="0"/>
                </a:cxn>
                <a:cxn ang="0">
                  <a:pos x="3852" y="1044"/>
                </a:cxn>
              </a:cxnLst>
              <a:rect l="0" t="0" r="r" b="b"/>
              <a:pathLst>
                <a:path w="3862" h="1044">
                  <a:moveTo>
                    <a:pt x="0" y="471"/>
                  </a:moveTo>
                  <a:lnTo>
                    <a:pt x="3" y="0"/>
                  </a:lnTo>
                  <a:lnTo>
                    <a:pt x="3862" y="0"/>
                  </a:lnTo>
                  <a:lnTo>
                    <a:pt x="3852" y="1044"/>
                  </a:lnTo>
                </a:path>
              </a:pathLst>
            </a:custGeom>
            <a:noFill/>
            <a:ln w="9525">
              <a:solidFill>
                <a:srgbClr val="FF0000"/>
              </a:solidFill>
              <a:round/>
              <a:headEnd type="triangle" w="med" len="med"/>
              <a:tailEnd type="triangle" w="med" len="med"/>
            </a:ln>
            <a:effectLst/>
          </p:spPr>
          <p:txBody>
            <a:bodyPr/>
            <a:lstStyle/>
            <a:p>
              <a:endParaRPr lang="ru-RU"/>
            </a:p>
          </p:txBody>
        </p:sp>
        <p:sp>
          <p:nvSpPr>
            <p:cNvPr id="223330" name="Freeform 98"/>
            <p:cNvSpPr>
              <a:spLocks/>
            </p:cNvSpPr>
            <p:nvPr/>
          </p:nvSpPr>
          <p:spPr bwMode="auto">
            <a:xfrm>
              <a:off x="4464" y="1851"/>
              <a:ext cx="24" cy="150"/>
            </a:xfrm>
            <a:custGeom>
              <a:avLst/>
              <a:gdLst/>
              <a:ahLst/>
              <a:cxnLst>
                <a:cxn ang="0">
                  <a:pos x="24" y="0"/>
                </a:cxn>
                <a:cxn ang="0">
                  <a:pos x="0" y="150"/>
                </a:cxn>
              </a:cxnLst>
              <a:rect l="0" t="0" r="r" b="b"/>
              <a:pathLst>
                <a:path w="24" h="150">
                  <a:moveTo>
                    <a:pt x="24" y="0"/>
                  </a:moveTo>
                  <a:lnTo>
                    <a:pt x="0" y="150"/>
                  </a:lnTo>
                </a:path>
              </a:pathLst>
            </a:custGeom>
            <a:noFill/>
            <a:ln w="6350" cap="rnd">
              <a:solidFill>
                <a:srgbClr val="0000FF"/>
              </a:solidFill>
              <a:prstDash val="sysDot"/>
              <a:round/>
              <a:headEnd type="diamond" w="sm" len="sm"/>
              <a:tailEnd type="diamond" w="sm" len="sm"/>
            </a:ln>
            <a:effectLst/>
          </p:spPr>
          <p:txBody>
            <a:bodyPr/>
            <a:lstStyle/>
            <a:p>
              <a:endParaRPr lang="ru-RU"/>
            </a:p>
          </p:txBody>
        </p:sp>
        <p:sp>
          <p:nvSpPr>
            <p:cNvPr id="223331" name="Freeform 99"/>
            <p:cNvSpPr>
              <a:spLocks/>
            </p:cNvSpPr>
            <p:nvPr/>
          </p:nvSpPr>
          <p:spPr bwMode="auto">
            <a:xfrm>
              <a:off x="4551" y="1851"/>
              <a:ext cx="141" cy="156"/>
            </a:xfrm>
            <a:custGeom>
              <a:avLst/>
              <a:gdLst/>
              <a:ahLst/>
              <a:cxnLst>
                <a:cxn ang="0">
                  <a:pos x="141" y="156"/>
                </a:cxn>
                <a:cxn ang="0">
                  <a:pos x="0" y="0"/>
                </a:cxn>
              </a:cxnLst>
              <a:rect l="0" t="0" r="r" b="b"/>
              <a:pathLst>
                <a:path w="141" h="156">
                  <a:moveTo>
                    <a:pt x="141" y="156"/>
                  </a:moveTo>
                  <a:lnTo>
                    <a:pt x="0" y="0"/>
                  </a:lnTo>
                </a:path>
              </a:pathLst>
            </a:custGeom>
            <a:noFill/>
            <a:ln w="6350" cap="rnd">
              <a:solidFill>
                <a:srgbClr val="0000FF"/>
              </a:solidFill>
              <a:prstDash val="sysDot"/>
              <a:round/>
              <a:headEnd type="diamond" w="sm" len="sm"/>
              <a:tailEnd type="diamond" w="sm" len="sm"/>
            </a:ln>
            <a:effectLst/>
          </p:spPr>
          <p:txBody>
            <a:bodyPr/>
            <a:lstStyle/>
            <a:p>
              <a:endParaRPr lang="ru-RU"/>
            </a:p>
          </p:txBody>
        </p:sp>
        <p:sp>
          <p:nvSpPr>
            <p:cNvPr id="223332" name="Freeform 100"/>
            <p:cNvSpPr>
              <a:spLocks/>
            </p:cNvSpPr>
            <p:nvPr/>
          </p:nvSpPr>
          <p:spPr bwMode="auto">
            <a:xfrm>
              <a:off x="1156" y="1014"/>
              <a:ext cx="3635" cy="1005"/>
            </a:xfrm>
            <a:custGeom>
              <a:avLst/>
              <a:gdLst/>
              <a:ahLst/>
              <a:cxnLst>
                <a:cxn ang="0">
                  <a:pos x="3635" y="1005"/>
                </a:cxn>
                <a:cxn ang="0">
                  <a:pos x="3635" y="0"/>
                </a:cxn>
                <a:cxn ang="0">
                  <a:pos x="8" y="6"/>
                </a:cxn>
                <a:cxn ang="0">
                  <a:pos x="0" y="670"/>
                </a:cxn>
              </a:cxnLst>
              <a:rect l="0" t="0" r="r" b="b"/>
              <a:pathLst>
                <a:path w="3635" h="1005">
                  <a:moveTo>
                    <a:pt x="3635" y="1005"/>
                  </a:moveTo>
                  <a:lnTo>
                    <a:pt x="3635" y="0"/>
                  </a:lnTo>
                  <a:lnTo>
                    <a:pt x="8" y="6"/>
                  </a:lnTo>
                  <a:lnTo>
                    <a:pt x="0" y="670"/>
                  </a:lnTo>
                </a:path>
              </a:pathLst>
            </a:custGeom>
            <a:noFill/>
            <a:ln w="9525">
              <a:solidFill>
                <a:srgbClr val="FF0000"/>
              </a:solidFill>
              <a:round/>
              <a:headEnd type="triangle" w="med" len="med"/>
              <a:tailEnd type="triangle" w="med" len="med"/>
            </a:ln>
            <a:effectLst/>
          </p:spPr>
          <p:txBody>
            <a:bodyPr/>
            <a:lstStyle/>
            <a:p>
              <a:endParaRPr lang="ru-RU"/>
            </a:p>
          </p:txBody>
        </p:sp>
        <p:sp>
          <p:nvSpPr>
            <p:cNvPr id="223333" name="Line 101"/>
            <p:cNvSpPr>
              <a:spLocks noChangeShapeType="1"/>
            </p:cNvSpPr>
            <p:nvPr/>
          </p:nvSpPr>
          <p:spPr bwMode="auto">
            <a:xfrm>
              <a:off x="1338" y="1842"/>
              <a:ext cx="1587" cy="0"/>
            </a:xfrm>
            <a:prstGeom prst="line">
              <a:avLst/>
            </a:prstGeom>
            <a:noFill/>
            <a:ln w="9525" cap="rnd">
              <a:solidFill>
                <a:schemeClr val="tx1"/>
              </a:solidFill>
              <a:prstDash val="sysDot"/>
              <a:round/>
              <a:headEnd type="triangle" w="med" len="med"/>
              <a:tailEnd type="triangle" w="med" len="med"/>
            </a:ln>
            <a:effectLst/>
          </p:spPr>
          <p:txBody>
            <a:bodyPr/>
            <a:lstStyle/>
            <a:p>
              <a:endParaRPr lang="ru-RU"/>
            </a:p>
          </p:txBody>
        </p:sp>
        <p:sp>
          <p:nvSpPr>
            <p:cNvPr id="223334" name="Freeform 102"/>
            <p:cNvSpPr>
              <a:spLocks/>
            </p:cNvSpPr>
            <p:nvPr/>
          </p:nvSpPr>
          <p:spPr bwMode="auto">
            <a:xfrm>
              <a:off x="1540" y="2124"/>
              <a:ext cx="2689" cy="737"/>
            </a:xfrm>
            <a:custGeom>
              <a:avLst/>
              <a:gdLst/>
              <a:ahLst/>
              <a:cxnLst>
                <a:cxn ang="0">
                  <a:pos x="0" y="736"/>
                </a:cxn>
                <a:cxn ang="0">
                  <a:pos x="2689" y="737"/>
                </a:cxn>
                <a:cxn ang="0">
                  <a:pos x="2687" y="0"/>
                </a:cxn>
              </a:cxnLst>
              <a:rect l="0" t="0" r="r" b="b"/>
              <a:pathLst>
                <a:path w="2689" h="737">
                  <a:moveTo>
                    <a:pt x="0" y="736"/>
                  </a:moveTo>
                  <a:lnTo>
                    <a:pt x="2689" y="737"/>
                  </a:lnTo>
                  <a:lnTo>
                    <a:pt x="2687" y="0"/>
                  </a:lnTo>
                </a:path>
              </a:pathLst>
            </a:custGeom>
            <a:noFill/>
            <a:ln w="9525" cap="rnd">
              <a:solidFill>
                <a:schemeClr val="tx1"/>
              </a:solidFill>
              <a:prstDash val="sysDot"/>
              <a:round/>
              <a:headEnd type="triangle" w="med" len="med"/>
              <a:tailEnd type="triangle" w="med" len="med"/>
            </a:ln>
            <a:effectLst/>
          </p:spPr>
          <p:txBody>
            <a:bodyPr/>
            <a:lstStyle/>
            <a:p>
              <a:endParaRPr lang="ru-RU"/>
            </a:p>
          </p:txBody>
        </p:sp>
        <p:sp>
          <p:nvSpPr>
            <p:cNvPr id="223335" name="Freeform 103"/>
            <p:cNvSpPr>
              <a:spLocks/>
            </p:cNvSpPr>
            <p:nvPr/>
          </p:nvSpPr>
          <p:spPr bwMode="auto">
            <a:xfrm>
              <a:off x="2024" y="1124"/>
              <a:ext cx="654" cy="1580"/>
            </a:xfrm>
            <a:custGeom>
              <a:avLst/>
              <a:gdLst/>
              <a:ahLst/>
              <a:cxnLst>
                <a:cxn ang="0">
                  <a:pos x="0" y="1580"/>
                </a:cxn>
                <a:cxn ang="0">
                  <a:pos x="8" y="0"/>
                </a:cxn>
                <a:cxn ang="0">
                  <a:pos x="654" y="4"/>
                </a:cxn>
                <a:cxn ang="0">
                  <a:pos x="652" y="108"/>
                </a:cxn>
              </a:cxnLst>
              <a:rect l="0" t="0" r="r" b="b"/>
              <a:pathLst>
                <a:path w="654" h="1580">
                  <a:moveTo>
                    <a:pt x="0" y="1580"/>
                  </a:moveTo>
                  <a:lnTo>
                    <a:pt x="8" y="0"/>
                  </a:lnTo>
                  <a:lnTo>
                    <a:pt x="654" y="4"/>
                  </a:lnTo>
                  <a:lnTo>
                    <a:pt x="652" y="108"/>
                  </a:lnTo>
                </a:path>
              </a:pathLst>
            </a:custGeom>
            <a:noFill/>
            <a:ln w="9525">
              <a:solidFill>
                <a:srgbClr val="FF0000"/>
              </a:solidFill>
              <a:round/>
              <a:headEnd type="triangle" w="med" len="med"/>
              <a:tailEnd type="triangle" w="med" len="med"/>
            </a:ln>
            <a:effectLst/>
          </p:spPr>
          <p:txBody>
            <a:bodyPr/>
            <a:lstStyle/>
            <a:p>
              <a:endParaRPr lang="ru-RU"/>
            </a:p>
          </p:txBody>
        </p:sp>
        <p:sp>
          <p:nvSpPr>
            <p:cNvPr id="223336" name="Freeform 104"/>
            <p:cNvSpPr>
              <a:spLocks/>
            </p:cNvSpPr>
            <p:nvPr/>
          </p:nvSpPr>
          <p:spPr bwMode="auto">
            <a:xfrm>
              <a:off x="2116" y="1976"/>
              <a:ext cx="416" cy="728"/>
            </a:xfrm>
            <a:custGeom>
              <a:avLst/>
              <a:gdLst/>
              <a:ahLst/>
              <a:cxnLst>
                <a:cxn ang="0">
                  <a:pos x="0" y="728"/>
                </a:cxn>
                <a:cxn ang="0">
                  <a:pos x="8" y="0"/>
                </a:cxn>
                <a:cxn ang="0">
                  <a:pos x="416" y="4"/>
                </a:cxn>
              </a:cxnLst>
              <a:rect l="0" t="0" r="r" b="b"/>
              <a:pathLst>
                <a:path w="416" h="728">
                  <a:moveTo>
                    <a:pt x="0" y="728"/>
                  </a:moveTo>
                  <a:lnTo>
                    <a:pt x="8" y="0"/>
                  </a:lnTo>
                  <a:lnTo>
                    <a:pt x="416" y="4"/>
                  </a:lnTo>
                </a:path>
              </a:pathLst>
            </a:custGeom>
            <a:noFill/>
            <a:ln w="9525">
              <a:solidFill>
                <a:srgbClr val="FF0000"/>
              </a:solidFill>
              <a:round/>
              <a:headEnd type="triangle" w="med" len="med"/>
              <a:tailEnd type="triangle" w="med" len="med"/>
            </a:ln>
            <a:effectLst/>
          </p:spPr>
          <p:txBody>
            <a:bodyPr/>
            <a:lstStyle/>
            <a:p>
              <a:endParaRPr lang="ru-RU"/>
            </a:p>
          </p:txBody>
        </p:sp>
        <p:sp>
          <p:nvSpPr>
            <p:cNvPr id="223337" name="Freeform 105"/>
            <p:cNvSpPr>
              <a:spLocks/>
            </p:cNvSpPr>
            <p:nvPr/>
          </p:nvSpPr>
          <p:spPr bwMode="auto">
            <a:xfrm>
              <a:off x="2826" y="1152"/>
              <a:ext cx="930" cy="954"/>
            </a:xfrm>
            <a:custGeom>
              <a:avLst/>
              <a:gdLst/>
              <a:ahLst/>
              <a:cxnLst>
                <a:cxn ang="0">
                  <a:pos x="0" y="78"/>
                </a:cxn>
                <a:cxn ang="0">
                  <a:pos x="0" y="0"/>
                </a:cxn>
                <a:cxn ang="0">
                  <a:pos x="930" y="3"/>
                </a:cxn>
                <a:cxn ang="0">
                  <a:pos x="921" y="954"/>
                </a:cxn>
              </a:cxnLst>
              <a:rect l="0" t="0" r="r" b="b"/>
              <a:pathLst>
                <a:path w="930" h="954">
                  <a:moveTo>
                    <a:pt x="0" y="78"/>
                  </a:moveTo>
                  <a:lnTo>
                    <a:pt x="0" y="0"/>
                  </a:lnTo>
                  <a:lnTo>
                    <a:pt x="930" y="3"/>
                  </a:lnTo>
                  <a:lnTo>
                    <a:pt x="921" y="954"/>
                  </a:lnTo>
                </a:path>
              </a:pathLst>
            </a:custGeom>
            <a:noFill/>
            <a:ln w="9525" cap="flat">
              <a:solidFill>
                <a:srgbClr val="FF0000"/>
              </a:solidFill>
              <a:prstDash val="solid"/>
              <a:round/>
              <a:headEnd type="triangle" w="med" len="med"/>
              <a:tailEnd type="triangle" w="med" len="med"/>
            </a:ln>
            <a:effectLst/>
          </p:spPr>
          <p:txBody>
            <a:bodyPr/>
            <a:lstStyle/>
            <a:p>
              <a:endParaRPr lang="ru-RU"/>
            </a:p>
          </p:txBody>
        </p:sp>
        <p:sp>
          <p:nvSpPr>
            <p:cNvPr id="223338" name="Freeform 106"/>
            <p:cNvSpPr>
              <a:spLocks/>
            </p:cNvSpPr>
            <p:nvPr/>
          </p:nvSpPr>
          <p:spPr bwMode="auto">
            <a:xfrm>
              <a:off x="4020" y="1979"/>
              <a:ext cx="75" cy="76"/>
            </a:xfrm>
            <a:custGeom>
              <a:avLst/>
              <a:gdLst/>
              <a:ahLst/>
              <a:cxnLst>
                <a:cxn ang="0">
                  <a:pos x="0" y="1"/>
                </a:cxn>
                <a:cxn ang="0">
                  <a:pos x="74" y="0"/>
                </a:cxn>
                <a:cxn ang="0">
                  <a:pos x="75" y="76"/>
                </a:cxn>
              </a:cxnLst>
              <a:rect l="0" t="0" r="r" b="b"/>
              <a:pathLst>
                <a:path w="75" h="76">
                  <a:moveTo>
                    <a:pt x="0" y="1"/>
                  </a:moveTo>
                  <a:lnTo>
                    <a:pt x="74" y="0"/>
                  </a:lnTo>
                  <a:lnTo>
                    <a:pt x="75" y="76"/>
                  </a:lnTo>
                </a:path>
              </a:pathLst>
            </a:custGeom>
            <a:noFill/>
            <a:ln w="9525">
              <a:solidFill>
                <a:schemeClr val="tx1"/>
              </a:solidFill>
              <a:round/>
              <a:headEnd type="triangle" w="med" len="med"/>
              <a:tailEnd type="triangle" w="med" len="med"/>
            </a:ln>
            <a:effectLst/>
          </p:spPr>
          <p:txBody>
            <a:bodyPr/>
            <a:lstStyle/>
            <a:p>
              <a:endParaRPr lang="ru-RU"/>
            </a:p>
          </p:txBody>
        </p:sp>
        <p:sp>
          <p:nvSpPr>
            <p:cNvPr id="223339" name="Freeform 107"/>
            <p:cNvSpPr>
              <a:spLocks/>
            </p:cNvSpPr>
            <p:nvPr/>
          </p:nvSpPr>
          <p:spPr bwMode="auto">
            <a:xfrm>
              <a:off x="3738" y="1893"/>
              <a:ext cx="1380" cy="407"/>
            </a:xfrm>
            <a:custGeom>
              <a:avLst/>
              <a:gdLst/>
              <a:ahLst/>
              <a:cxnLst>
                <a:cxn ang="0">
                  <a:pos x="1380" y="0"/>
                </a:cxn>
                <a:cxn ang="0">
                  <a:pos x="1380" y="402"/>
                </a:cxn>
                <a:cxn ang="0">
                  <a:pos x="2" y="407"/>
                </a:cxn>
                <a:cxn ang="0">
                  <a:pos x="0" y="309"/>
                </a:cxn>
              </a:cxnLst>
              <a:rect l="0" t="0" r="r" b="b"/>
              <a:pathLst>
                <a:path w="1380" h="407">
                  <a:moveTo>
                    <a:pt x="1380" y="0"/>
                  </a:moveTo>
                  <a:lnTo>
                    <a:pt x="1380" y="402"/>
                  </a:lnTo>
                  <a:lnTo>
                    <a:pt x="2" y="407"/>
                  </a:lnTo>
                  <a:lnTo>
                    <a:pt x="0" y="309"/>
                  </a:lnTo>
                </a:path>
              </a:pathLst>
            </a:custGeom>
            <a:noFill/>
            <a:ln w="9525" cap="rnd">
              <a:solidFill>
                <a:schemeClr val="tx1"/>
              </a:solidFill>
              <a:prstDash val="sysDot"/>
              <a:round/>
              <a:headEnd type="triangle" w="med" len="med"/>
              <a:tailEnd type="triangle" w="med" len="med"/>
            </a:ln>
            <a:effectLst/>
          </p:spPr>
          <p:txBody>
            <a:bodyPr/>
            <a:lstStyle/>
            <a:p>
              <a:endParaRPr lang="ru-RU"/>
            </a:p>
          </p:txBody>
        </p:sp>
        <p:sp>
          <p:nvSpPr>
            <p:cNvPr id="223340" name="Freeform 108"/>
            <p:cNvSpPr>
              <a:spLocks/>
            </p:cNvSpPr>
            <p:nvPr/>
          </p:nvSpPr>
          <p:spPr bwMode="auto">
            <a:xfrm>
              <a:off x="1145" y="1523"/>
              <a:ext cx="2463" cy="314"/>
            </a:xfrm>
            <a:custGeom>
              <a:avLst/>
              <a:gdLst/>
              <a:ahLst/>
              <a:cxnLst>
                <a:cxn ang="0">
                  <a:pos x="0" y="0"/>
                </a:cxn>
                <a:cxn ang="0">
                  <a:pos x="2262" y="4"/>
                </a:cxn>
                <a:cxn ang="0">
                  <a:pos x="2264" y="296"/>
                </a:cxn>
              </a:cxnLst>
              <a:rect l="0" t="0" r="r" b="b"/>
              <a:pathLst>
                <a:path w="2264" h="296">
                  <a:moveTo>
                    <a:pt x="0" y="0"/>
                  </a:moveTo>
                  <a:lnTo>
                    <a:pt x="2262" y="4"/>
                  </a:lnTo>
                  <a:lnTo>
                    <a:pt x="2264" y="296"/>
                  </a:lnTo>
                </a:path>
              </a:pathLst>
            </a:custGeom>
            <a:noFill/>
            <a:ln w="9525">
              <a:solidFill>
                <a:schemeClr val="tx1"/>
              </a:solidFill>
              <a:round/>
              <a:headEnd type="triangle" w="med" len="med"/>
              <a:tailEnd type="triangle" w="med" len="med"/>
            </a:ln>
            <a:effectLst/>
          </p:spPr>
          <p:txBody>
            <a:bodyPr/>
            <a:lstStyle/>
            <a:p>
              <a:endParaRPr lang="ru-RU"/>
            </a:p>
          </p:txBody>
        </p:sp>
        <p:sp>
          <p:nvSpPr>
            <p:cNvPr id="223341" name="Freeform 109"/>
            <p:cNvSpPr>
              <a:spLocks/>
            </p:cNvSpPr>
            <p:nvPr/>
          </p:nvSpPr>
          <p:spPr bwMode="auto">
            <a:xfrm>
              <a:off x="1486" y="2400"/>
              <a:ext cx="2314" cy="725"/>
            </a:xfrm>
            <a:custGeom>
              <a:avLst/>
              <a:gdLst/>
              <a:ahLst/>
              <a:cxnLst>
                <a:cxn ang="0">
                  <a:pos x="0" y="492"/>
                </a:cxn>
                <a:cxn ang="0">
                  <a:pos x="1" y="725"/>
                </a:cxn>
                <a:cxn ang="0">
                  <a:pos x="2310" y="720"/>
                </a:cxn>
                <a:cxn ang="0">
                  <a:pos x="2314" y="0"/>
                </a:cxn>
              </a:cxnLst>
              <a:rect l="0" t="0" r="r" b="b"/>
              <a:pathLst>
                <a:path w="2314" h="725">
                  <a:moveTo>
                    <a:pt x="0" y="492"/>
                  </a:moveTo>
                  <a:lnTo>
                    <a:pt x="1" y="725"/>
                  </a:lnTo>
                  <a:lnTo>
                    <a:pt x="2310" y="720"/>
                  </a:lnTo>
                  <a:lnTo>
                    <a:pt x="2314" y="0"/>
                  </a:lnTo>
                </a:path>
              </a:pathLst>
            </a:custGeom>
            <a:noFill/>
            <a:ln w="9525" cap="flat" cmpd="sng">
              <a:solidFill>
                <a:schemeClr val="tx1"/>
              </a:solidFill>
              <a:prstDash val="solid"/>
              <a:round/>
              <a:headEnd type="triangle" w="med" len="med"/>
              <a:tailEnd type="triangle" w="med" len="med"/>
            </a:ln>
            <a:effectLst/>
          </p:spPr>
          <p:txBody>
            <a:bodyPr/>
            <a:lstStyle/>
            <a:p>
              <a:endParaRPr lang="ru-RU"/>
            </a:p>
          </p:txBody>
        </p:sp>
        <p:sp>
          <p:nvSpPr>
            <p:cNvPr id="223342" name="Freeform 110"/>
            <p:cNvSpPr>
              <a:spLocks/>
            </p:cNvSpPr>
            <p:nvPr/>
          </p:nvSpPr>
          <p:spPr bwMode="auto">
            <a:xfrm>
              <a:off x="1445" y="2893"/>
              <a:ext cx="2680" cy="416"/>
            </a:xfrm>
            <a:custGeom>
              <a:avLst/>
              <a:gdLst/>
              <a:ahLst/>
              <a:cxnLst>
                <a:cxn ang="0">
                  <a:pos x="2680" y="197"/>
                </a:cxn>
                <a:cxn ang="0">
                  <a:pos x="2679" y="416"/>
                </a:cxn>
                <a:cxn ang="0">
                  <a:pos x="0" y="416"/>
                </a:cxn>
                <a:cxn ang="0">
                  <a:pos x="0" y="0"/>
                </a:cxn>
              </a:cxnLst>
              <a:rect l="0" t="0" r="r" b="b"/>
              <a:pathLst>
                <a:path w="2680" h="416">
                  <a:moveTo>
                    <a:pt x="2680" y="197"/>
                  </a:moveTo>
                  <a:lnTo>
                    <a:pt x="2679" y="416"/>
                  </a:lnTo>
                  <a:lnTo>
                    <a:pt x="0" y="416"/>
                  </a:lnTo>
                  <a:lnTo>
                    <a:pt x="0" y="0"/>
                  </a:lnTo>
                </a:path>
              </a:pathLst>
            </a:custGeom>
            <a:noFill/>
            <a:ln w="9525" cap="flat" cmpd="sng">
              <a:solidFill>
                <a:schemeClr val="tx1"/>
              </a:solidFill>
              <a:prstDash val="solid"/>
              <a:round/>
              <a:headEnd type="none" w="med" len="med"/>
              <a:tailEnd type="triangle" w="med" len="med"/>
            </a:ln>
            <a:effectLst/>
          </p:spPr>
          <p:txBody>
            <a:bodyPr/>
            <a:lstStyle/>
            <a:p>
              <a:endParaRPr lang="ru-RU"/>
            </a:p>
          </p:txBody>
        </p:sp>
        <p:sp>
          <p:nvSpPr>
            <p:cNvPr id="223343" name="Freeform 111"/>
            <p:cNvSpPr>
              <a:spLocks/>
            </p:cNvSpPr>
            <p:nvPr/>
          </p:nvSpPr>
          <p:spPr bwMode="auto">
            <a:xfrm>
              <a:off x="1395" y="2072"/>
              <a:ext cx="3397" cy="1287"/>
            </a:xfrm>
            <a:custGeom>
              <a:avLst/>
              <a:gdLst/>
              <a:ahLst/>
              <a:cxnLst>
                <a:cxn ang="0">
                  <a:pos x="3393" y="0"/>
                </a:cxn>
                <a:cxn ang="0">
                  <a:pos x="3397" y="1285"/>
                </a:cxn>
                <a:cxn ang="0">
                  <a:pos x="2" y="1287"/>
                </a:cxn>
                <a:cxn ang="0">
                  <a:pos x="0" y="825"/>
                </a:cxn>
              </a:cxnLst>
              <a:rect l="0" t="0" r="r" b="b"/>
              <a:pathLst>
                <a:path w="3397" h="1287">
                  <a:moveTo>
                    <a:pt x="3393" y="0"/>
                  </a:moveTo>
                  <a:lnTo>
                    <a:pt x="3397" y="1285"/>
                  </a:lnTo>
                  <a:lnTo>
                    <a:pt x="2" y="1287"/>
                  </a:lnTo>
                  <a:lnTo>
                    <a:pt x="0" y="825"/>
                  </a:lnTo>
                </a:path>
              </a:pathLst>
            </a:custGeom>
            <a:noFill/>
            <a:ln w="9525" cap="flat" cmpd="sng">
              <a:solidFill>
                <a:schemeClr val="tx1"/>
              </a:solidFill>
              <a:prstDash val="solid"/>
              <a:round/>
              <a:headEnd type="triangle" w="med" len="med"/>
              <a:tailEnd type="triangle" w="med" len="med"/>
            </a:ln>
            <a:effectLst/>
          </p:spPr>
          <p:txBody>
            <a:bodyPr/>
            <a:lstStyle/>
            <a:p>
              <a:endParaRPr lang="ru-RU"/>
            </a:p>
          </p:txBody>
        </p:sp>
        <p:sp>
          <p:nvSpPr>
            <p:cNvPr id="223344" name="AutoShape 112"/>
            <p:cNvSpPr>
              <a:spLocks noChangeArrowheads="1"/>
            </p:cNvSpPr>
            <p:nvPr/>
          </p:nvSpPr>
          <p:spPr bwMode="auto">
            <a:xfrm>
              <a:off x="1610" y="2069"/>
              <a:ext cx="559" cy="96"/>
            </a:xfrm>
            <a:prstGeom prst="roundRect">
              <a:avLst>
                <a:gd name="adj" fmla="val 16667"/>
              </a:avLst>
            </a:prstGeom>
            <a:solidFill>
              <a:srgbClr val="00CC99">
                <a:alpha val="50000"/>
              </a:srgbClr>
            </a:solidFill>
            <a:ln w="9525">
              <a:solidFill>
                <a:srgbClr val="000000"/>
              </a:solidFill>
              <a:round/>
              <a:headEnd/>
              <a:tailEnd/>
            </a:ln>
            <a:effectLst/>
          </p:spPr>
          <p:txBody>
            <a:bodyPr wrap="none" anchor="ctr"/>
            <a:lstStyle/>
            <a:p>
              <a:pPr algn="ctr"/>
              <a:r>
                <a:rPr lang="en-GB" sz="1000" b="1">
                  <a:solidFill>
                    <a:srgbClr val="000000"/>
                  </a:solidFill>
                  <a:latin typeface="Times New Roman" pitchFamily="18" charset="0"/>
                </a:rPr>
                <a:t>CARIFORUM</a:t>
              </a:r>
            </a:p>
          </p:txBody>
        </p:sp>
        <p:sp>
          <p:nvSpPr>
            <p:cNvPr id="223345" name="Freeform 113"/>
            <p:cNvSpPr>
              <a:spLocks/>
            </p:cNvSpPr>
            <p:nvPr/>
          </p:nvSpPr>
          <p:spPr bwMode="auto">
            <a:xfrm>
              <a:off x="3297" y="1909"/>
              <a:ext cx="54" cy="83"/>
            </a:xfrm>
            <a:custGeom>
              <a:avLst/>
              <a:gdLst/>
              <a:ahLst/>
              <a:cxnLst>
                <a:cxn ang="0">
                  <a:pos x="0" y="0"/>
                </a:cxn>
                <a:cxn ang="0">
                  <a:pos x="54" y="83"/>
                </a:cxn>
              </a:cxnLst>
              <a:rect l="0" t="0" r="r" b="b"/>
              <a:pathLst>
                <a:path w="54" h="83">
                  <a:moveTo>
                    <a:pt x="0" y="0"/>
                  </a:moveTo>
                  <a:lnTo>
                    <a:pt x="54" y="83"/>
                  </a:lnTo>
                </a:path>
              </a:pathLst>
            </a:custGeom>
            <a:noFill/>
            <a:ln w="6350" cap="rnd">
              <a:solidFill>
                <a:srgbClr val="0000FF"/>
              </a:solidFill>
              <a:prstDash val="sysDot"/>
              <a:round/>
              <a:headEnd type="diamond" w="sm" len="sm"/>
              <a:tailEnd type="diamond" w="sm" len="sm"/>
            </a:ln>
            <a:effectLst/>
          </p:spPr>
          <p:txBody>
            <a:bodyPr/>
            <a:lstStyle/>
            <a:p>
              <a:endParaRPr lang="ru-RU"/>
            </a:p>
          </p:txBody>
        </p:sp>
        <p:sp>
          <p:nvSpPr>
            <p:cNvPr id="223346" name="AutoShape 114"/>
            <p:cNvSpPr>
              <a:spLocks noChangeArrowheads="1"/>
            </p:cNvSpPr>
            <p:nvPr/>
          </p:nvSpPr>
          <p:spPr bwMode="auto">
            <a:xfrm>
              <a:off x="839" y="1444"/>
              <a:ext cx="354" cy="81"/>
            </a:xfrm>
            <a:prstGeom prst="roundRect">
              <a:avLst>
                <a:gd name="adj" fmla="val 16667"/>
              </a:avLst>
            </a:prstGeom>
            <a:noFill/>
            <a:ln w="9525">
              <a:noFill/>
              <a:round/>
              <a:headEnd/>
              <a:tailEnd/>
            </a:ln>
            <a:effectLst/>
          </p:spPr>
          <p:txBody>
            <a:bodyPr wrap="none" anchor="ctr"/>
            <a:lstStyle/>
            <a:p>
              <a:pPr algn="ctr"/>
              <a:r>
                <a:rPr lang="en-GB" sz="1000" b="1">
                  <a:solidFill>
                    <a:srgbClr val="000000"/>
                  </a:solidFill>
                  <a:latin typeface="Times New Roman" pitchFamily="18" charset="0"/>
                </a:rPr>
                <a:t>Canada</a:t>
              </a:r>
            </a:p>
          </p:txBody>
        </p:sp>
        <p:sp>
          <p:nvSpPr>
            <p:cNvPr id="223347" name="Freeform 115"/>
            <p:cNvSpPr>
              <a:spLocks/>
            </p:cNvSpPr>
            <p:nvPr/>
          </p:nvSpPr>
          <p:spPr bwMode="auto">
            <a:xfrm>
              <a:off x="2193" y="1888"/>
              <a:ext cx="1367" cy="889"/>
            </a:xfrm>
            <a:custGeom>
              <a:avLst/>
              <a:gdLst/>
              <a:ahLst/>
              <a:cxnLst>
                <a:cxn ang="0">
                  <a:pos x="0" y="915"/>
                </a:cxn>
                <a:cxn ang="0">
                  <a:pos x="1371" y="912"/>
                </a:cxn>
                <a:cxn ang="0">
                  <a:pos x="1365" y="0"/>
                </a:cxn>
              </a:cxnLst>
              <a:rect l="0" t="0" r="r" b="b"/>
              <a:pathLst>
                <a:path w="1371" h="915">
                  <a:moveTo>
                    <a:pt x="0" y="915"/>
                  </a:moveTo>
                  <a:lnTo>
                    <a:pt x="1371" y="912"/>
                  </a:lnTo>
                  <a:lnTo>
                    <a:pt x="1365" y="0"/>
                  </a:lnTo>
                </a:path>
              </a:pathLst>
            </a:custGeom>
            <a:noFill/>
            <a:ln w="9525" cap="rnd">
              <a:solidFill>
                <a:schemeClr val="tx1"/>
              </a:solidFill>
              <a:prstDash val="sysDot"/>
              <a:round/>
              <a:headEnd type="triangle" w="med" len="med"/>
              <a:tailEnd type="triangle" w="med" len="med"/>
            </a:ln>
            <a:effectLst/>
          </p:spPr>
          <p:txBody>
            <a:bodyPr/>
            <a:lstStyle/>
            <a:p>
              <a:endParaRPr lang="ru-RU"/>
            </a:p>
          </p:txBody>
        </p:sp>
        <p:sp>
          <p:nvSpPr>
            <p:cNvPr id="223348" name="Freeform 116"/>
            <p:cNvSpPr>
              <a:spLocks/>
            </p:cNvSpPr>
            <p:nvPr/>
          </p:nvSpPr>
          <p:spPr bwMode="auto">
            <a:xfrm flipH="1" flipV="1">
              <a:off x="3833" y="2160"/>
              <a:ext cx="771" cy="499"/>
            </a:xfrm>
            <a:custGeom>
              <a:avLst/>
              <a:gdLst/>
              <a:ahLst/>
              <a:cxnLst>
                <a:cxn ang="0">
                  <a:pos x="0" y="0"/>
                </a:cxn>
                <a:cxn ang="0">
                  <a:pos x="1" y="142"/>
                </a:cxn>
                <a:cxn ang="0">
                  <a:pos x="69" y="138"/>
                </a:cxn>
              </a:cxnLst>
              <a:rect l="0" t="0" r="r" b="b"/>
              <a:pathLst>
                <a:path w="69" h="142">
                  <a:moveTo>
                    <a:pt x="0" y="0"/>
                  </a:moveTo>
                  <a:lnTo>
                    <a:pt x="1" y="142"/>
                  </a:lnTo>
                  <a:lnTo>
                    <a:pt x="69" y="138"/>
                  </a:lnTo>
                </a:path>
              </a:pathLst>
            </a:custGeom>
            <a:noFill/>
            <a:ln w="9525" cap="rnd" cmpd="sng">
              <a:solidFill>
                <a:schemeClr val="tx1"/>
              </a:solidFill>
              <a:prstDash val="sysDot"/>
              <a:round/>
              <a:headEnd type="triangle" w="med" len="med"/>
              <a:tailEnd type="triangle" w="med" len="med"/>
            </a:ln>
            <a:effectLst/>
          </p:spPr>
          <p:txBody>
            <a:bodyPr/>
            <a:lstStyle/>
            <a:p>
              <a:endParaRPr lang="ru-RU"/>
            </a:p>
          </p:txBody>
        </p:sp>
        <p:sp>
          <p:nvSpPr>
            <p:cNvPr id="223349" name="Line 117"/>
            <p:cNvSpPr>
              <a:spLocks noChangeShapeType="1"/>
            </p:cNvSpPr>
            <p:nvPr/>
          </p:nvSpPr>
          <p:spPr bwMode="auto">
            <a:xfrm>
              <a:off x="2194" y="2822"/>
              <a:ext cx="1406" cy="0"/>
            </a:xfrm>
            <a:prstGeom prst="line">
              <a:avLst/>
            </a:prstGeom>
            <a:noFill/>
            <a:ln w="9525">
              <a:solidFill>
                <a:srgbClr val="FF0000"/>
              </a:solidFill>
              <a:round/>
              <a:headEnd type="triangle" w="med" len="med"/>
              <a:tailEnd/>
            </a:ln>
            <a:effectLst/>
          </p:spPr>
          <p:txBody>
            <a:bodyPr/>
            <a:lstStyle/>
            <a:p>
              <a:endParaRPr lang="ru-RU"/>
            </a:p>
          </p:txBody>
        </p:sp>
        <p:sp>
          <p:nvSpPr>
            <p:cNvPr id="223350" name="Line 118"/>
            <p:cNvSpPr>
              <a:spLocks noChangeShapeType="1"/>
            </p:cNvSpPr>
            <p:nvPr/>
          </p:nvSpPr>
          <p:spPr bwMode="auto">
            <a:xfrm flipV="1">
              <a:off x="3606" y="2205"/>
              <a:ext cx="0" cy="608"/>
            </a:xfrm>
            <a:prstGeom prst="line">
              <a:avLst/>
            </a:prstGeom>
            <a:noFill/>
            <a:ln w="9525">
              <a:solidFill>
                <a:srgbClr val="FF0000"/>
              </a:solidFill>
              <a:round/>
              <a:headEnd/>
              <a:tailEnd type="triangle" w="med" len="med"/>
            </a:ln>
            <a:effectLst/>
          </p:spPr>
          <p:txBody>
            <a:bodyPr/>
            <a:lstStyle/>
            <a:p>
              <a:endParaRPr lang="ru-RU"/>
            </a:p>
          </p:txBody>
        </p:sp>
        <p:sp>
          <p:nvSpPr>
            <p:cNvPr id="223351" name="Line 119"/>
            <p:cNvSpPr>
              <a:spLocks noChangeShapeType="1"/>
            </p:cNvSpPr>
            <p:nvPr/>
          </p:nvSpPr>
          <p:spPr bwMode="auto">
            <a:xfrm>
              <a:off x="2472" y="1736"/>
              <a:ext cx="0" cy="696"/>
            </a:xfrm>
            <a:prstGeom prst="line">
              <a:avLst/>
            </a:prstGeom>
            <a:noFill/>
            <a:ln w="9525" cap="rnd">
              <a:solidFill>
                <a:schemeClr val="tx1"/>
              </a:solidFill>
              <a:prstDash val="sysDot"/>
              <a:round/>
              <a:headEnd type="triangle" w="med" len="med"/>
              <a:tailEnd/>
            </a:ln>
            <a:effectLst/>
          </p:spPr>
          <p:txBody>
            <a:bodyPr/>
            <a:lstStyle/>
            <a:p>
              <a:endParaRPr lang="ru-RU"/>
            </a:p>
          </p:txBody>
        </p:sp>
        <p:sp>
          <p:nvSpPr>
            <p:cNvPr id="223352" name="Line 120"/>
            <p:cNvSpPr>
              <a:spLocks noChangeShapeType="1"/>
            </p:cNvSpPr>
            <p:nvPr/>
          </p:nvSpPr>
          <p:spPr bwMode="auto">
            <a:xfrm>
              <a:off x="2517" y="1736"/>
              <a:ext cx="0" cy="651"/>
            </a:xfrm>
            <a:prstGeom prst="line">
              <a:avLst/>
            </a:prstGeom>
            <a:noFill/>
            <a:ln w="9525" cap="rnd">
              <a:solidFill>
                <a:schemeClr val="tx1"/>
              </a:solidFill>
              <a:prstDash val="sysDot"/>
              <a:round/>
              <a:headEnd type="triangle" w="med" len="med"/>
              <a:tailEnd/>
            </a:ln>
            <a:effectLst/>
          </p:spPr>
          <p:txBody>
            <a:bodyPr/>
            <a:lstStyle/>
            <a:p>
              <a:endParaRPr lang="ru-RU"/>
            </a:p>
          </p:txBody>
        </p:sp>
        <p:sp>
          <p:nvSpPr>
            <p:cNvPr id="223353" name="Line 121"/>
            <p:cNvSpPr>
              <a:spLocks noChangeShapeType="1"/>
            </p:cNvSpPr>
            <p:nvPr/>
          </p:nvSpPr>
          <p:spPr bwMode="auto">
            <a:xfrm flipH="1">
              <a:off x="2517" y="2387"/>
              <a:ext cx="1209" cy="0"/>
            </a:xfrm>
            <a:prstGeom prst="line">
              <a:avLst/>
            </a:prstGeom>
            <a:noFill/>
            <a:ln w="9525" cap="rnd">
              <a:solidFill>
                <a:schemeClr val="tx1"/>
              </a:solidFill>
              <a:prstDash val="sysDot"/>
              <a:round/>
              <a:headEnd type="triangle" w="med" len="med"/>
              <a:tailEnd/>
            </a:ln>
            <a:effectLst/>
          </p:spPr>
          <p:txBody>
            <a:bodyPr/>
            <a:lstStyle/>
            <a:p>
              <a:endParaRPr lang="ru-RU"/>
            </a:p>
          </p:txBody>
        </p:sp>
        <p:sp>
          <p:nvSpPr>
            <p:cNvPr id="223354" name="Line 122"/>
            <p:cNvSpPr>
              <a:spLocks noChangeShapeType="1"/>
            </p:cNvSpPr>
            <p:nvPr/>
          </p:nvSpPr>
          <p:spPr bwMode="auto">
            <a:xfrm>
              <a:off x="2472" y="2432"/>
              <a:ext cx="1905" cy="0"/>
            </a:xfrm>
            <a:prstGeom prst="line">
              <a:avLst/>
            </a:prstGeom>
            <a:noFill/>
            <a:ln w="9525" cap="rnd">
              <a:solidFill>
                <a:schemeClr val="tx1"/>
              </a:solidFill>
              <a:prstDash val="sysDot"/>
              <a:round/>
              <a:headEnd/>
              <a:tailEnd/>
            </a:ln>
            <a:effectLst/>
          </p:spPr>
          <p:txBody>
            <a:bodyPr/>
            <a:lstStyle/>
            <a:p>
              <a:endParaRPr lang="ru-RU"/>
            </a:p>
          </p:txBody>
        </p:sp>
        <p:sp>
          <p:nvSpPr>
            <p:cNvPr id="223355" name="Line 123"/>
            <p:cNvSpPr>
              <a:spLocks noChangeShapeType="1"/>
            </p:cNvSpPr>
            <p:nvPr/>
          </p:nvSpPr>
          <p:spPr bwMode="auto">
            <a:xfrm flipV="1">
              <a:off x="4377" y="2296"/>
              <a:ext cx="0" cy="136"/>
            </a:xfrm>
            <a:prstGeom prst="line">
              <a:avLst/>
            </a:prstGeom>
            <a:noFill/>
            <a:ln w="9525" cap="rnd">
              <a:solidFill>
                <a:schemeClr val="tx1"/>
              </a:solidFill>
              <a:prstDash val="sysDot"/>
              <a:round/>
              <a:headEnd/>
              <a:tailEnd type="triangle" w="med" len="med"/>
            </a:ln>
            <a:effectLst/>
          </p:spPr>
          <p:txBody>
            <a:bodyPr/>
            <a:lstStyle/>
            <a:p>
              <a:endParaRPr lang="ru-RU"/>
            </a:p>
          </p:txBody>
        </p:sp>
        <p:sp>
          <p:nvSpPr>
            <p:cNvPr id="223356" name="Line 124"/>
            <p:cNvSpPr>
              <a:spLocks noChangeShapeType="1"/>
            </p:cNvSpPr>
            <p:nvPr/>
          </p:nvSpPr>
          <p:spPr bwMode="auto">
            <a:xfrm>
              <a:off x="2562" y="1728"/>
              <a:ext cx="2132" cy="0"/>
            </a:xfrm>
            <a:prstGeom prst="line">
              <a:avLst/>
            </a:prstGeom>
            <a:noFill/>
            <a:ln w="9525" cap="rnd">
              <a:solidFill>
                <a:schemeClr val="tx1"/>
              </a:solidFill>
              <a:prstDash val="sysDot"/>
              <a:round/>
              <a:headEnd type="triangle" w="med" len="med"/>
              <a:tailEnd/>
            </a:ln>
            <a:effectLst/>
          </p:spPr>
          <p:txBody>
            <a:bodyPr/>
            <a:lstStyle/>
            <a:p>
              <a:endParaRPr lang="ru-RU"/>
            </a:p>
          </p:txBody>
        </p:sp>
        <p:sp>
          <p:nvSpPr>
            <p:cNvPr id="223357" name="Line 125"/>
            <p:cNvSpPr>
              <a:spLocks noChangeShapeType="1"/>
            </p:cNvSpPr>
            <p:nvPr/>
          </p:nvSpPr>
          <p:spPr bwMode="auto">
            <a:xfrm>
              <a:off x="4694" y="1752"/>
              <a:ext cx="0" cy="267"/>
            </a:xfrm>
            <a:prstGeom prst="line">
              <a:avLst/>
            </a:prstGeom>
            <a:noFill/>
            <a:ln w="9525" cap="rnd">
              <a:solidFill>
                <a:schemeClr val="tx1"/>
              </a:solidFill>
              <a:prstDash val="sysDot"/>
              <a:round/>
              <a:headEnd/>
              <a:tailEnd type="triangle" w="med" len="med"/>
            </a:ln>
            <a:effectLst/>
          </p:spPr>
          <p:txBody>
            <a:bodyPr/>
            <a:lstStyle/>
            <a:p>
              <a:endParaRPr lang="ru-RU"/>
            </a:p>
          </p:txBody>
        </p:sp>
        <p:sp>
          <p:nvSpPr>
            <p:cNvPr id="223358" name="Line 126"/>
            <p:cNvSpPr>
              <a:spLocks noChangeShapeType="1"/>
            </p:cNvSpPr>
            <p:nvPr/>
          </p:nvSpPr>
          <p:spPr bwMode="auto">
            <a:xfrm flipV="1">
              <a:off x="3833" y="2205"/>
              <a:ext cx="136" cy="4"/>
            </a:xfrm>
            <a:prstGeom prst="line">
              <a:avLst/>
            </a:prstGeom>
            <a:noFill/>
            <a:ln w="9525">
              <a:solidFill>
                <a:srgbClr val="FF0000"/>
              </a:solidFill>
              <a:round/>
              <a:headEnd type="triangle" w="med" len="med"/>
              <a:tailEnd/>
            </a:ln>
            <a:effectLst/>
          </p:spPr>
          <p:txBody>
            <a:bodyPr/>
            <a:lstStyle/>
            <a:p>
              <a:endParaRPr lang="ru-RU"/>
            </a:p>
          </p:txBody>
        </p:sp>
        <p:sp>
          <p:nvSpPr>
            <p:cNvPr id="223359" name="Line 127"/>
            <p:cNvSpPr>
              <a:spLocks noChangeShapeType="1"/>
            </p:cNvSpPr>
            <p:nvPr/>
          </p:nvSpPr>
          <p:spPr bwMode="auto">
            <a:xfrm>
              <a:off x="3969" y="2205"/>
              <a:ext cx="0" cy="273"/>
            </a:xfrm>
            <a:prstGeom prst="line">
              <a:avLst/>
            </a:prstGeom>
            <a:noFill/>
            <a:ln w="9525">
              <a:solidFill>
                <a:srgbClr val="FF0000"/>
              </a:solidFill>
              <a:round/>
              <a:headEnd/>
              <a:tailEnd type="triangle" w="med" len="med"/>
            </a:ln>
            <a:effectLst/>
          </p:spPr>
          <p:txBody>
            <a:bodyPr/>
            <a:lstStyle/>
            <a:p>
              <a:endParaRPr lang="ru-RU"/>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1195</TotalTime>
  <Words>2045</Words>
  <Application>Microsoft Office PowerPoint</Application>
  <PresentationFormat>Экран (4:3)</PresentationFormat>
  <Paragraphs>277</Paragraphs>
  <Slides>33</Slides>
  <Notes>7</Notes>
  <HiddenSlides>0</HiddenSlides>
  <MMClips>0</MMClips>
  <ScaleCrop>false</ScaleCrop>
  <HeadingPairs>
    <vt:vector size="4" baseType="variant">
      <vt:variant>
        <vt:lpstr>Тема</vt:lpstr>
      </vt:variant>
      <vt:variant>
        <vt:i4>1</vt:i4>
      </vt:variant>
      <vt:variant>
        <vt:lpstr>Заголовки слайдов</vt:lpstr>
      </vt:variant>
      <vt:variant>
        <vt:i4>33</vt:i4>
      </vt:variant>
    </vt:vector>
  </HeadingPairs>
  <TitlesOfParts>
    <vt:vector size="34" baseType="lpstr">
      <vt:lpstr>Тема Office</vt:lpstr>
      <vt:lpstr>Региональные торговые соглашения</vt:lpstr>
      <vt:lpstr>Эволюция роли РТС в мире: 1948-2015 г.</vt:lpstr>
      <vt:lpstr>Виды РТС</vt:lpstr>
      <vt:lpstr>РТС: основные факты</vt:lpstr>
      <vt:lpstr>Формат РТС</vt:lpstr>
      <vt:lpstr>Участие стран в РТС, регулирующих торговлю товарами и услугами</vt:lpstr>
      <vt:lpstr>Причины подписания РТС</vt:lpstr>
      <vt:lpstr>Мотивы подписания РТС</vt:lpstr>
      <vt:lpstr>Межрегиональные РСТ</vt:lpstr>
      <vt:lpstr>Перспективы регионализма</vt:lpstr>
      <vt:lpstr>Перспективы регионализма</vt:lpstr>
      <vt:lpstr>ВТО и РТС: соотношение «правовых сил»</vt:lpstr>
      <vt:lpstr>Основные положения ВТО,  разрешающие создание РТС </vt:lpstr>
      <vt:lpstr>ВТО: регулирование РСТ по товарам</vt:lpstr>
      <vt:lpstr>XXIV Статья ГАТТ: вопросы</vt:lpstr>
      <vt:lpstr>Основные принципы регулирования РТС (п.4, 5. статьи XXIV) </vt:lpstr>
      <vt:lpstr>Проблема неухудшения условий доступа на рынок</vt:lpstr>
      <vt:lpstr>Изъятия в отношении мер внутри РТС</vt:lpstr>
      <vt:lpstr> Договорённости ГАТТ 94 </vt:lpstr>
      <vt:lpstr>Презентация PowerPoint</vt:lpstr>
      <vt:lpstr>Презентация PowerPoint</vt:lpstr>
      <vt:lpstr>Презентация PowerPoint</vt:lpstr>
      <vt:lpstr>Презентация PowerPoint</vt:lpstr>
      <vt:lpstr>Механизм мониторинга РТС в рамках  ВТО </vt:lpstr>
      <vt:lpstr>Механизм мониторинга РТС в рамках  ВТО</vt:lpstr>
      <vt:lpstr>РТС, включающие положения по инвестиции</vt:lpstr>
      <vt:lpstr>РТС, направленные на либерализацию торговли и инвестиций, становятся более продвинутыми, чем многосторонние правила. </vt:lpstr>
      <vt:lpstr> Мега РТС новые игроки международной торговой системы  </vt:lpstr>
      <vt:lpstr>Результаты РТС</vt:lpstr>
      <vt:lpstr>                      Торговая политика России  в отношении РТС </vt:lpstr>
      <vt:lpstr>ВТО и ЕАЭС</vt:lpstr>
      <vt:lpstr>РТС  со странами дальнего зарубежья </vt:lpstr>
      <vt:lpstr>ЕАЭС + страны дальнего зарубежья</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Торгово-политические проблемы  в рамках региональных блоков и многосторонней системы</dc:title>
  <dc:creator>User</dc:creator>
  <cp:lastModifiedBy>Марина</cp:lastModifiedBy>
  <cp:revision>44</cp:revision>
  <dcterms:created xsi:type="dcterms:W3CDTF">2006-08-16T00:00:00Z</dcterms:created>
  <dcterms:modified xsi:type="dcterms:W3CDTF">2015-12-17T18:41:37Z</dcterms:modified>
</cp:coreProperties>
</file>